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0"/>
  </p:notesMasterIdLst>
  <p:sldIdLst>
    <p:sldId id="379" r:id="rId5"/>
    <p:sldId id="387" r:id="rId6"/>
    <p:sldId id="388" r:id="rId7"/>
    <p:sldId id="381" r:id="rId8"/>
    <p:sldId id="38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DD91B12-F434-011F-F48F-C585143283AE}" name="Arnav Shah" initials="AS" userId="S::as@cmwf.org::5ebc33c2-31f8-4d34-9c84-ecd25ff70f5f" providerId="AD"/>
  <p188:author id="{1F72D721-AA11-D711-EB5E-3F61AEE67A84}" name="Arnav Shah" initials="AS" userId="S::AS@cmwf.org::5ebc33c2-31f8-4d34-9c84-ecd25ff70f5f" providerId="AD"/>
  <p188:author id="{2DC5BBB8-6578-D625-90C2-68F527D0407D}" name="Evan Gumas" initials="EG" userId="S::eg@cmwf.org::aa7bac90-f7d1-4bdc-8de9-01febc2567e5" providerId="AD"/>
  <p188:author id="{31861BF4-3A93-B2B2-B496-AA7B07258BD0}" name="Aishu Balaji" initials="AB" userId="S::abalaji@cmwf.org::7291ddd1-99f4-41b0-a7fc-eac54ff4a663" providerId="AD"/>
  <p188:author id="{06C108F7-4DF7-F55F-8CD5-E5D0A40B1AC1}" name="Munira Gunja" initials="MG" userId="S::mg@cmwf.org::74f460f7-66e3-40e9-8405-3d43e8edf2b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6777"/>
    <a:srgbClr val="65A591"/>
    <a:srgbClr val="A3C9BD"/>
    <a:srgbClr val="142B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F300280D-F27C-46F8-B951-C4271B458689}"/>
    <pc:docChg chg="modSld">
      <pc:chgData name="Paul Frame" userId="ded3f5c5-00e7-408d-9358-fc292cfa5078" providerId="ADAL" clId="{F300280D-F27C-46F8-B951-C4271B458689}" dt="2023-11-08T18:11:25.207" v="25" actId="20577"/>
      <pc:docMkLst>
        <pc:docMk/>
      </pc:docMkLst>
      <pc:sldChg chg="modSp mod">
        <pc:chgData name="Paul Frame" userId="ded3f5c5-00e7-408d-9358-fc292cfa5078" providerId="ADAL" clId="{F300280D-F27C-46F8-B951-C4271B458689}" dt="2023-11-08T18:11:25.207" v="25" actId="20577"/>
        <pc:sldMkLst>
          <pc:docMk/>
          <pc:sldMk cId="558309858" sldId="379"/>
        </pc:sldMkLst>
        <pc:spChg chg="mod">
          <ac:chgData name="Paul Frame" userId="ded3f5c5-00e7-408d-9358-fc292cfa5078" providerId="ADAL" clId="{F300280D-F27C-46F8-B951-C4271B458689}" dt="2023-11-08T18:11:25.207" v="25" actId="20577"/>
          <ac:spMkLst>
            <pc:docMk/>
            <pc:sldMk cId="558309858" sldId="379"/>
            <ac:spMk id="14" creationId="{9978C020-96FB-26D2-8742-19930599F03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843925788343897E-4"/>
          <c:y val="4.0273361675776734E-2"/>
          <c:w val="0.99965161406106284"/>
          <c:h val="0.88992543238104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or average income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E-4F4A-8C66-E56372D0836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44-4DF0-A9F1-C7BE96D0AC96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E-4F4A-8C66-E56372D08361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C1-470E-B255-7259FA1FBD87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C1-470E-B255-7259FA1FBD87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CAC-4A8E-B77E-A21CA5ED749C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C1-470E-B255-7259FA1FBD87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C1-470E-B255-7259FA1FBD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C1-470E-B255-7259FA1FBD8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FAE-4F4A-8C66-E56372D083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F44-4DF0-A9F1-C7BE96D0AC9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AE-4F4A-8C66-E56372D08361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6CAC-4A8E-B77E-A21CA5ED749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C1-470E-B255-7259FA1FBD8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UK*</c:v>
                </c:pt>
                <c:pt idx="1">
                  <c:v>NETH*</c:v>
                </c:pt>
                <c:pt idx="2">
                  <c:v>GER*</c:v>
                </c:pt>
                <c:pt idx="3">
                  <c:v>FRA*</c:v>
                </c:pt>
                <c:pt idx="4">
                  <c:v>CAN*</c:v>
                </c:pt>
                <c:pt idx="5">
                  <c:v>SWIZ*</c:v>
                </c:pt>
                <c:pt idx="6">
                  <c:v>AUS</c:v>
                </c:pt>
                <c:pt idx="7">
                  <c:v>NZ*</c:v>
                </c:pt>
                <c:pt idx="8">
                  <c:v>US*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0.16089999999999999</c:v>
                </c:pt>
                <c:pt idx="1">
                  <c:v>0.16109999999999999</c:v>
                </c:pt>
                <c:pt idx="2">
                  <c:v>0.1623</c:v>
                </c:pt>
                <c:pt idx="3">
                  <c:v>0.16270000000000001</c:v>
                </c:pt>
                <c:pt idx="4">
                  <c:v>0.24</c:v>
                </c:pt>
                <c:pt idx="5">
                  <c:v>0.27600000000000002</c:v>
                </c:pt>
                <c:pt idx="6">
                  <c:v>0.32779999999999998</c:v>
                </c:pt>
                <c:pt idx="7">
                  <c:v>0.33500000000000002</c:v>
                </c:pt>
                <c:pt idx="8">
                  <c:v>0.45860000000000001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C1-470E-B255-7259FA1FBD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Higher income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UK*</c:v>
                </c:pt>
                <c:pt idx="1">
                  <c:v>NETH*</c:v>
                </c:pt>
                <c:pt idx="2">
                  <c:v>GER*</c:v>
                </c:pt>
                <c:pt idx="3">
                  <c:v>FRA*</c:v>
                </c:pt>
                <c:pt idx="4">
                  <c:v>CAN*</c:v>
                </c:pt>
                <c:pt idx="5">
                  <c:v>SWIZ*</c:v>
                </c:pt>
                <c:pt idx="6">
                  <c:v>AUS</c:v>
                </c:pt>
                <c:pt idx="7">
                  <c:v>NZ*</c:v>
                </c:pt>
                <c:pt idx="8">
                  <c:v>US*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0.1031</c:v>
                </c:pt>
                <c:pt idx="1">
                  <c:v>5.8999999999999997E-2</c:v>
                </c:pt>
                <c:pt idx="2">
                  <c:v>7.5499999999999998E-2</c:v>
                </c:pt>
                <c:pt idx="3">
                  <c:v>6.0400000000000002E-2</c:v>
                </c:pt>
                <c:pt idx="4">
                  <c:v>0.12</c:v>
                </c:pt>
                <c:pt idx="5">
                  <c:v>0.18290000000000001</c:v>
                </c:pt>
                <c:pt idx="6">
                  <c:v>0.25480000000000003</c:v>
                </c:pt>
                <c:pt idx="7">
                  <c:v>0.15659999999999999</c:v>
                </c:pt>
                <c:pt idx="8">
                  <c:v>0.28860000000000002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18C-432A-B20F-102A2D14A7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5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843925788343897E-4"/>
          <c:y val="4.0273361675776734E-2"/>
          <c:w val="0.999651509411839"/>
          <c:h val="0.88992543238104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or average income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E-4F4A-8C66-E56372D0836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44-4DF0-A9F1-C7BE96D0AC96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E-4F4A-8C66-E56372D08361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C1-470E-B255-7259FA1FBD87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C1-470E-B255-7259FA1FBD87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51F-401F-ABA6-476051D02A0A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C1-470E-B255-7259FA1FBD87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C1-470E-B255-7259FA1FBD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C1-470E-B255-7259FA1FBD8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FAE-4F4A-8C66-E56372D083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F44-4DF0-A9F1-C7BE96D0AC9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AE-4F4A-8C66-E56372D08361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C51F-401F-ABA6-476051D02A0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C1-470E-B255-7259FA1FBD8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GER*</c:v>
                </c:pt>
                <c:pt idx="1">
                  <c:v>NETH*</c:v>
                </c:pt>
                <c:pt idx="2">
                  <c:v>FRA</c:v>
                </c:pt>
                <c:pt idx="3">
                  <c:v>UK*</c:v>
                </c:pt>
                <c:pt idx="4">
                  <c:v>SWIZ*</c:v>
                </c:pt>
                <c:pt idx="5">
                  <c:v>CAN*</c:v>
                </c:pt>
                <c:pt idx="6">
                  <c:v>AUS*</c:v>
                </c:pt>
                <c:pt idx="7">
                  <c:v>US*</c:v>
                </c:pt>
                <c:pt idx="8">
                  <c:v>NZ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0.1045</c:v>
                </c:pt>
                <c:pt idx="1">
                  <c:v>0.17299999999999999</c:v>
                </c:pt>
                <c:pt idx="2">
                  <c:v>0.20580000000000001</c:v>
                </c:pt>
                <c:pt idx="3">
                  <c:v>0.28699999999999998</c:v>
                </c:pt>
                <c:pt idx="4">
                  <c:v>0.33119999999999999</c:v>
                </c:pt>
                <c:pt idx="5">
                  <c:v>0.36</c:v>
                </c:pt>
                <c:pt idx="6">
                  <c:v>0.44490000000000002</c:v>
                </c:pt>
                <c:pt idx="7">
                  <c:v>0.46050000000000002</c:v>
                </c:pt>
                <c:pt idx="8">
                  <c:v>0.47120000000000001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C1-470E-B255-7259FA1FBD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Higher income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GER*</c:v>
                </c:pt>
                <c:pt idx="1">
                  <c:v>NETH*</c:v>
                </c:pt>
                <c:pt idx="2">
                  <c:v>FRA</c:v>
                </c:pt>
                <c:pt idx="3">
                  <c:v>UK*</c:v>
                </c:pt>
                <c:pt idx="4">
                  <c:v>SWIZ*</c:v>
                </c:pt>
                <c:pt idx="5">
                  <c:v>CAN*</c:v>
                </c:pt>
                <c:pt idx="6">
                  <c:v>AUS*</c:v>
                </c:pt>
                <c:pt idx="7">
                  <c:v>US*</c:v>
                </c:pt>
                <c:pt idx="8">
                  <c:v>NZ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4.24E-2</c:v>
                </c:pt>
                <c:pt idx="1">
                  <c:v>8.5900000000000004E-2</c:v>
                </c:pt>
                <c:pt idx="2">
                  <c:v>0.1515</c:v>
                </c:pt>
                <c:pt idx="3">
                  <c:v>0.24740000000000001</c:v>
                </c:pt>
                <c:pt idx="4">
                  <c:v>0.1978</c:v>
                </c:pt>
                <c:pt idx="5">
                  <c:v>0.24</c:v>
                </c:pt>
                <c:pt idx="6">
                  <c:v>0.32029999999999997</c:v>
                </c:pt>
                <c:pt idx="7">
                  <c:v>0.23519999999999999</c:v>
                </c:pt>
                <c:pt idx="8">
                  <c:v>0.4173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18C-432A-B20F-102A2D14A7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5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687851576687794E-4"/>
          <c:y val="4.0273361675776741E-2"/>
          <c:w val="0.99930312148423317"/>
          <c:h val="0.889925432381043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or average income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E-4F4A-8C66-E56372D08361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F44-4DF0-A9F1-C7BE96D0AC96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E-4F4A-8C66-E56372D08361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9C1-470E-B255-7259FA1FBD87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C1-470E-B255-7259FA1FBD87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CF4-436B-91F1-4A1090AB1D8F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C1-470E-B255-7259FA1FBD87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C1-470E-B255-7259FA1FBD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C1-470E-B255-7259FA1FBD8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FAE-4F4A-8C66-E56372D0836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F44-4DF0-A9F1-C7BE96D0AC9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FAE-4F4A-8C66-E56372D08361}"/>
                </c:ext>
              </c:extLst>
            </c:dLbl>
            <c:dLbl>
              <c:idx val="6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CF4-436B-91F1-4A1090AB1D8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C1-470E-B255-7259FA1FBD8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GER</c:v>
                </c:pt>
                <c:pt idx="1">
                  <c:v>NETH</c:v>
                </c:pt>
                <c:pt idx="2">
                  <c:v>FRA*</c:v>
                </c:pt>
                <c:pt idx="3">
                  <c:v>SWIZ</c:v>
                </c:pt>
                <c:pt idx="4">
                  <c:v>NZ</c:v>
                </c:pt>
                <c:pt idx="5">
                  <c:v>UK*</c:v>
                </c:pt>
                <c:pt idx="6">
                  <c:v>CAN</c:v>
                </c:pt>
                <c:pt idx="7">
                  <c:v>AUS</c:v>
                </c:pt>
                <c:pt idx="8">
                  <c:v>US*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3.04E-2</c:v>
                </c:pt>
                <c:pt idx="1">
                  <c:v>4.2200000000000001E-2</c:v>
                </c:pt>
                <c:pt idx="2">
                  <c:v>7.4300000000000005E-2</c:v>
                </c:pt>
                <c:pt idx="3">
                  <c:v>8.3500000000000005E-2</c:v>
                </c:pt>
                <c:pt idx="4">
                  <c:v>9.7100000000000006E-2</c:v>
                </c:pt>
                <c:pt idx="5">
                  <c:v>0.10390000000000001</c:v>
                </c:pt>
                <c:pt idx="6">
                  <c:v>0.14000000000000001</c:v>
                </c:pt>
                <c:pt idx="7">
                  <c:v>0.1709</c:v>
                </c:pt>
                <c:pt idx="8">
                  <c:v>0.20799999999999999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C1-470E-B255-7259FA1FBD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Higher income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GER</c:v>
                </c:pt>
                <c:pt idx="1">
                  <c:v>NETH</c:v>
                </c:pt>
                <c:pt idx="2">
                  <c:v>FRA*</c:v>
                </c:pt>
                <c:pt idx="3">
                  <c:v>SWIZ</c:v>
                </c:pt>
                <c:pt idx="4">
                  <c:v>NZ</c:v>
                </c:pt>
                <c:pt idx="5">
                  <c:v>UK*</c:v>
                </c:pt>
                <c:pt idx="6">
                  <c:v>CAN</c:v>
                </c:pt>
                <c:pt idx="7">
                  <c:v>AUS</c:v>
                </c:pt>
                <c:pt idx="8">
                  <c:v>US*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2.1899999999999999E-2</c:v>
                </c:pt>
                <c:pt idx="1">
                  <c:v>1.7600000000000001E-2</c:v>
                </c:pt>
                <c:pt idx="2">
                  <c:v>1.6500000000000001E-2</c:v>
                </c:pt>
                <c:pt idx="3">
                  <c:v>6.1499999999999999E-2</c:v>
                </c:pt>
                <c:pt idx="4">
                  <c:v>8.3199999999999996E-2</c:v>
                </c:pt>
                <c:pt idx="5">
                  <c:v>7.3300000000000004E-2</c:v>
                </c:pt>
                <c:pt idx="6">
                  <c:v>0.12</c:v>
                </c:pt>
                <c:pt idx="7">
                  <c:v>0.14829999999999999</c:v>
                </c:pt>
                <c:pt idx="8">
                  <c:v>0.1363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18C-432A-B20F-102A2D14A7E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835005185215033"/>
          <c:w val="1"/>
          <c:h val="0.81706662100001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or average income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E-4F4A-8C66-E56372D08361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E-4F4A-8C66-E56372D08361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72C-4AE2-970D-DAE6D1B46619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C1-470E-B255-7259FA1FBD87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A47-4B88-AFE8-8980315E93DC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FAE-4F4A-8C66-E56372D08361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C1-470E-B255-7259FA1FBD87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C1-470E-B255-7259FA1FBD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C1-470E-B255-7259FA1FBD8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FAE-4F4A-8C66-E56372D08361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72C-4AE2-970D-DAE6D1B4661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9C1-470E-B255-7259FA1FBD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A47-4B88-AFE8-8980315E93D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C1-470E-B255-7259FA1FBD8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UK*</c:v>
                </c:pt>
                <c:pt idx="1">
                  <c:v>GER</c:v>
                </c:pt>
                <c:pt idx="2">
                  <c:v>NETH</c:v>
                </c:pt>
                <c:pt idx="3">
                  <c:v>FRA</c:v>
                </c:pt>
                <c:pt idx="4">
                  <c:v>CAN*</c:v>
                </c:pt>
                <c:pt idx="5">
                  <c:v>NZ*</c:v>
                </c:pt>
                <c:pt idx="6">
                  <c:v>SWIZ*</c:v>
                </c:pt>
                <c:pt idx="7">
                  <c:v>AUS*</c:v>
                </c:pt>
                <c:pt idx="8">
                  <c:v>US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9.4500000000000001E-2</c:v>
                </c:pt>
                <c:pt idx="1">
                  <c:v>0.188</c:v>
                </c:pt>
                <c:pt idx="2">
                  <c:v>0.19309999999999999</c:v>
                </c:pt>
                <c:pt idx="3">
                  <c:v>0.24379999999999999</c:v>
                </c:pt>
                <c:pt idx="4">
                  <c:v>0.24</c:v>
                </c:pt>
                <c:pt idx="5">
                  <c:v>0.27660000000000001</c:v>
                </c:pt>
                <c:pt idx="6">
                  <c:v>0.30070000000000002</c:v>
                </c:pt>
                <c:pt idx="7">
                  <c:v>0.3579</c:v>
                </c:pt>
                <c:pt idx="8">
                  <c:v>0.44269999999999998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C1-470E-B255-7259FA1FBD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Higher income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UK*</c:v>
                </c:pt>
                <c:pt idx="1">
                  <c:v>GER</c:v>
                </c:pt>
                <c:pt idx="2">
                  <c:v>NETH</c:v>
                </c:pt>
                <c:pt idx="3">
                  <c:v>FRA</c:v>
                </c:pt>
                <c:pt idx="4">
                  <c:v>CAN*</c:v>
                </c:pt>
                <c:pt idx="5">
                  <c:v>NZ*</c:v>
                </c:pt>
                <c:pt idx="6">
                  <c:v>SWIZ*</c:v>
                </c:pt>
                <c:pt idx="7">
                  <c:v>AUS*</c:v>
                </c:pt>
                <c:pt idx="8">
                  <c:v>US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6.0699999999999997E-2</c:v>
                </c:pt>
                <c:pt idx="1">
                  <c:v>0.1802</c:v>
                </c:pt>
                <c:pt idx="2">
                  <c:v>0.1363</c:v>
                </c:pt>
                <c:pt idx="3">
                  <c:v>0.2742</c:v>
                </c:pt>
                <c:pt idx="4">
                  <c:v>0.28620000000000001</c:v>
                </c:pt>
                <c:pt idx="5">
                  <c:v>0.12870000000000001</c:v>
                </c:pt>
                <c:pt idx="6">
                  <c:v>0.23369999999999999</c:v>
                </c:pt>
                <c:pt idx="7">
                  <c:v>0.23860000000000001</c:v>
                </c:pt>
                <c:pt idx="8">
                  <c:v>0.43890000000000001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22F-4A6E-9247-98A744CDBCC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1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0835005185215033"/>
          <c:w val="1"/>
          <c:h val="0.81706662100001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Lower or average income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FAE-4F4A-8C66-E56372D08361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FAE-4F4A-8C66-E56372D08361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4D3-46A4-A10C-E7621A1D0530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9C1-470E-B255-7259FA1FBD87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A47-4B88-AFE8-8980315E93DC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FAE-4F4A-8C66-E56372D08361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9C1-470E-B255-7259FA1FBD87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9C1-470E-B255-7259FA1FBD87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9C1-470E-B255-7259FA1FBD8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0526D928-3437-46FB-B3AE-0D4EA7E91F6A}" type="VALUE">
                      <a:rPr lang="en-US" b="1" i="0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FAE-4F4A-8C66-E56372D08361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DB28F8AB-565E-4BB2-AF30-3C6512E10036}" type="VALUE">
                      <a:rPr lang="en-US" b="1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9732220755607837E-2"/>
                      <c:h val="5.287682048906463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4D3-46A4-A10C-E7621A1D053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D2BA490-9F77-4A85-B5BF-B4DEE2EBE33B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9C1-470E-B255-7259FA1FBD8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34CD0859-AFC1-4B99-888B-9D73448AAB24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5A47-4B88-AFE8-8980315E93DC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A6597322-A708-4C1E-99F8-C23A62D1F7D1}" type="VALUE">
                      <a:rPr lang="en-US" b="1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69C1-470E-B255-7259FA1FBD87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GER*</c:v>
                </c:pt>
                <c:pt idx="1">
                  <c:v>NETH</c:v>
                </c:pt>
                <c:pt idx="2">
                  <c:v>SWIZ*</c:v>
                </c:pt>
                <c:pt idx="3">
                  <c:v>NZ*</c:v>
                </c:pt>
                <c:pt idx="4">
                  <c:v>FRA*</c:v>
                </c:pt>
                <c:pt idx="5">
                  <c:v>CAN*</c:v>
                </c:pt>
                <c:pt idx="6">
                  <c:v>AUS*</c:v>
                </c:pt>
                <c:pt idx="7">
                  <c:v>UK*</c:v>
                </c:pt>
                <c:pt idx="8">
                  <c:v>US*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0.14330000000000001</c:v>
                </c:pt>
                <c:pt idx="1">
                  <c:v>0.18149999999999999</c:v>
                </c:pt>
                <c:pt idx="2">
                  <c:v>0.2772</c:v>
                </c:pt>
                <c:pt idx="3">
                  <c:v>0.31640000000000001</c:v>
                </c:pt>
                <c:pt idx="4">
                  <c:v>0.33789999999999998</c:v>
                </c:pt>
                <c:pt idx="5">
                  <c:v>0.34</c:v>
                </c:pt>
                <c:pt idx="6">
                  <c:v>0.34189999999999998</c:v>
                </c:pt>
                <c:pt idx="7">
                  <c:v>0.3473</c:v>
                </c:pt>
                <c:pt idx="8">
                  <c:v>0.3831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9C1-470E-B255-7259FA1FBD8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Higher income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Sheet1!$A$2:$A$10</c:f>
              <c:strCache>
                <c:ptCount val="9"/>
                <c:pt idx="0">
                  <c:v>GER*</c:v>
                </c:pt>
                <c:pt idx="1">
                  <c:v>NETH</c:v>
                </c:pt>
                <c:pt idx="2">
                  <c:v>SWIZ*</c:v>
                </c:pt>
                <c:pt idx="3">
                  <c:v>NZ*</c:v>
                </c:pt>
                <c:pt idx="4">
                  <c:v>FRA*</c:v>
                </c:pt>
                <c:pt idx="5">
                  <c:v>CAN*</c:v>
                </c:pt>
                <c:pt idx="6">
                  <c:v>AUS*</c:v>
                </c:pt>
                <c:pt idx="7">
                  <c:v>UK*</c:v>
                </c:pt>
                <c:pt idx="8">
                  <c:v>US*</c:v>
                </c:pt>
              </c:strCache>
            </c:strRef>
          </c:cat>
          <c:val>
            <c:numRef>
              <c:f>Sheet1!$C$2:$C$10</c:f>
              <c:numCache>
                <c:formatCode>0%</c:formatCode>
                <c:ptCount val="9"/>
                <c:pt idx="0">
                  <c:v>5.16E-2</c:v>
                </c:pt>
                <c:pt idx="1">
                  <c:v>0.1237</c:v>
                </c:pt>
                <c:pt idx="2">
                  <c:v>0.14549999999999999</c:v>
                </c:pt>
                <c:pt idx="3">
                  <c:v>0.15609999999999999</c:v>
                </c:pt>
                <c:pt idx="4">
                  <c:v>0.2291</c:v>
                </c:pt>
                <c:pt idx="5">
                  <c:v>0.17</c:v>
                </c:pt>
                <c:pt idx="6">
                  <c:v>0.1542</c:v>
                </c:pt>
                <c:pt idx="7">
                  <c:v>0.17799999999999999</c:v>
                </c:pt>
                <c:pt idx="8">
                  <c:v>0.14169999999999999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22F-4A6E-9247-98A744CDBCC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5"/>
        <c:axId val="1666536176"/>
        <c:axId val="1666457536"/>
      </c:barChart>
      <c:catAx>
        <c:axId val="1666536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66457536"/>
        <c:crosses val="autoZero"/>
        <c:auto val="1"/>
        <c:lblAlgn val="ctr"/>
        <c:lblOffset val="100"/>
        <c:noMultiLvlLbl val="0"/>
      </c:catAx>
      <c:valAx>
        <c:axId val="16664575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6653617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9FD49-F581-418A-9C5E-B835671F2A26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1F6E9-D860-4CB8-B2AC-86394B016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04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j2ag-mx88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259840"/>
            <a:ext cx="9000999" cy="4389000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C081D3CB-30D3-4E5B-ADBC-119D9A4C805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589520" y="6345324"/>
            <a:ext cx="1476164" cy="468052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-1"/>
            <a:ext cx="9000999" cy="985213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892E777-8111-D427-C5E9-D73A4BE3F3CF}"/>
              </a:ext>
            </a:extLst>
          </p:cNvPr>
          <p:cNvSpPr txBox="1"/>
          <p:nvPr userDrawn="1"/>
        </p:nvSpPr>
        <p:spPr>
          <a:xfrm>
            <a:off x="73152" y="6400800"/>
            <a:ext cx="7266986" cy="369332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r>
              <a:rPr lang="en-US" sz="800" dirty="0"/>
              <a:t>Source: Munira Z. Gunja et al., </a:t>
            </a:r>
            <a:r>
              <a:rPr lang="en-US" sz="800" i="1" dirty="0"/>
              <a:t>The Cost of Not Getting Care: Income Disparities in the Affordability of Health Services Across High-Income Countries — </a:t>
            </a:r>
            <a:br>
              <a:rPr lang="en-US" sz="800" i="1" dirty="0"/>
            </a:br>
            <a:r>
              <a:rPr lang="en-US" sz="800" i="1" dirty="0"/>
              <a:t>Findings from the Commonwealth Fund’s 2023 International Health Policy Survey</a:t>
            </a:r>
            <a:r>
              <a:rPr lang="en-US" sz="800" dirty="0"/>
              <a:t> (Commonwealth Fund, Nov. 2023). https://doi.org/10.26099/jbe9-c870</a:t>
            </a:r>
            <a:endParaRPr lang="en-US" sz="8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59717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70614FB-F313-8AC6-DC40-6ADE99582666}"/>
              </a:ext>
            </a:extLst>
          </p:cNvPr>
          <p:cNvSpPr/>
          <p:nvPr userDrawn="1"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680E6E5E-EA4B-5534-5379-B8B700C3C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-1"/>
            <a:ext cx="9000999" cy="985213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270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Source: Author et al., </a:t>
            </a:r>
            <a:r>
              <a:rPr lang="en-US" sz="800" b="0" i="1">
                <a:latin typeface="Arial" panose="020B0604020202020204" pitchFamily="34" charset="0"/>
                <a:cs typeface="Arial" panose="020B0604020202020204" pitchFamily="34" charset="0"/>
              </a:rPr>
              <a:t>Brief Title </a:t>
            </a: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(Commonwealth Fund, Month YEAR).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15D3FC-64BB-3376-44A4-CA097BE52BF7}"/>
              </a:ext>
            </a:extLst>
          </p:cNvPr>
          <p:cNvSpPr/>
          <p:nvPr userDrawn="1"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D6B8C3DB-672C-23DE-A884-CCB75D336450}"/>
              </a:ext>
            </a:extLst>
          </p:cNvPr>
          <p:cNvSpPr txBox="1">
            <a:spLocks/>
          </p:cNvSpPr>
          <p:nvPr userDrawn="1"/>
        </p:nvSpPr>
        <p:spPr>
          <a:xfrm>
            <a:off x="111959" y="-1"/>
            <a:ext cx="9000999" cy="98521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 defTabSz="91437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1800" b="0" i="0" kern="800" spc="0">
                <a:solidFill>
                  <a:schemeClr val="bg1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6205908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1E22EA-C31C-4A13-0707-B9910BBB0C6A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11547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FEA9BB7-F188-5443-B4C2-E09C82B82C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8" y="6394524"/>
            <a:ext cx="1321024" cy="418861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71504" y="639452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91435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Source: Munira Gunja et al., </a:t>
            </a:r>
            <a:r>
              <a:rPr lang="en-US" sz="800" b="0" i="1">
                <a:latin typeface="Arial" panose="020B0604020202020204" pitchFamily="34" charset="0"/>
                <a:cs typeface="Arial" panose="020B0604020202020204" pitchFamily="34" charset="0"/>
              </a:rPr>
              <a:t>Stressed Out and Burned Out: The Global Primary Care Crisis — Findings from the 2022 International Health Policy Survey of Primary Care Physicians</a:t>
            </a: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 (Commonwealth Fund, Nov. 2022). </a:t>
            </a:r>
            <a:r>
              <a:rPr lang="en-US" sz="800" b="0" i="0">
                <a:solidFill>
                  <a:srgbClr val="65A59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https://doi.org/10.26099/j2ag-mx88</a:t>
            </a:r>
            <a:endParaRPr lang="en-US" sz="800" b="0" i="0">
              <a:solidFill>
                <a:srgbClr val="65A5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10000"/>
              </a:lnSpc>
              <a:defRPr sz="1500" b="0" i="0" spc="-38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975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600" b="0" i="0">
                <a:solidFill>
                  <a:schemeClr val="tx1"/>
                </a:solidFill>
                <a:latin typeface="+mn-lt"/>
              </a:defRPr>
            </a:lvl1pPr>
            <a:lvl2pPr marL="128582" indent="0">
              <a:buNone/>
              <a:defRPr sz="675">
                <a:solidFill>
                  <a:schemeClr val="tx1"/>
                </a:solidFill>
              </a:defRPr>
            </a:lvl2pPr>
            <a:lvl3pPr marL="258353" indent="0">
              <a:buNone/>
              <a:defRPr sz="675">
                <a:solidFill>
                  <a:schemeClr val="tx1"/>
                </a:solidFill>
              </a:defRPr>
            </a:lvl3pPr>
            <a:lvl4pPr marL="386934" indent="0">
              <a:buNone/>
              <a:defRPr sz="675">
                <a:solidFill>
                  <a:schemeClr val="tx1"/>
                </a:solidFill>
              </a:defRPr>
            </a:lvl4pPr>
            <a:lvl5pPr marL="515515" indent="0">
              <a:buNone/>
              <a:defRPr sz="675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2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825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96436" indent="0">
              <a:buNone/>
              <a:defRPr/>
            </a:lvl2pPr>
            <a:lvl3pPr marL="193764" indent="0">
              <a:buNone/>
              <a:defRPr/>
            </a:lvl3pPr>
            <a:lvl4pPr marL="290200" indent="0">
              <a:buNone/>
              <a:defRPr/>
            </a:lvl4pPr>
            <a:lvl5pPr marL="386636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771A878-802D-4008-0F8E-4CA85C5C5490}"/>
              </a:ext>
            </a:extLst>
          </p:cNvPr>
          <p:cNvSpPr/>
          <p:nvPr userDrawn="1"/>
        </p:nvSpPr>
        <p:spPr>
          <a:xfrm>
            <a:off x="0" y="0"/>
            <a:ext cx="9144000" cy="100584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30164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1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b="0" i="0" kern="800" spc="-1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b="0" i="0" kern="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6E4A7A-0B5B-998C-A516-9BE41443CB65}"/>
              </a:ext>
            </a:extLst>
          </p:cNvPr>
          <p:cNvSpPr/>
          <p:nvPr/>
        </p:nvSpPr>
        <p:spPr>
          <a:xfrm>
            <a:off x="8001000" y="1737360"/>
            <a:ext cx="987552" cy="38404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499" y="5623560"/>
            <a:ext cx="8961120" cy="548640"/>
          </a:xfrm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dirty="0"/>
              <a:t>^ Cost-related access problem includes responding “yes” to at least one of the following because of the cost: had a medical problem but did not visit a doctor; skipped a medical test, treatment, or follow-up that was recommended by a doctor; did not fill a prescription for medicine; or skipped doses of medicine. * Indicates the difference between lower or average income group and higher income group within country is statistically significant at p&lt;.05 level; in Australia, that difference </a:t>
            </a:r>
            <a:r>
              <a:rPr lang="en-US"/>
              <a:t>is statistically significant </a:t>
            </a:r>
            <a:r>
              <a:rPr lang="en-US" dirty="0"/>
              <a:t>at p&lt;.01 level.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Data: Commonwealth Fund International Health Policy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985212"/>
          </a:xfrm>
        </p:spPr>
        <p:txBody>
          <a:bodyPr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spc="-50" dirty="0"/>
              <a:t>A</a:t>
            </a:r>
            <a:r>
              <a:rPr lang="en-US" sz="2000" spc="-50" dirty="0">
                <a:solidFill>
                  <a:schemeClr val="bg1"/>
                </a:solidFill>
              </a:rPr>
              <a:t>dults </a:t>
            </a:r>
            <a:r>
              <a:rPr lang="en-US" sz="2000" spc="-50" dirty="0"/>
              <a:t>in the U.S. with lower or average incomes are most likely to skip or delay getting needed health care because of the cost.</a:t>
            </a:r>
            <a:endParaRPr lang="en-US" sz="4000" spc="-5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Placeholder 5">
            <a:extLst>
              <a:ext uri="{FF2B5EF4-FFF2-40B4-BE49-F238E27FC236}">
                <a16:creationId xmlns:a16="http://schemas.microsoft.com/office/drawing/2014/main" id="{7F414CDF-14D2-EDDE-A697-BC616F704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428852"/>
              </p:ext>
            </p:extLst>
          </p:nvPr>
        </p:nvGraphicFramePr>
        <p:xfrm>
          <a:off x="71498" y="1600199"/>
          <a:ext cx="8915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67F2B509-33A8-24DA-0384-66928A785B1B}"/>
              </a:ext>
            </a:extLst>
          </p:cNvPr>
          <p:cNvSpPr txBox="1">
            <a:spLocks/>
          </p:cNvSpPr>
          <p:nvPr/>
        </p:nvSpPr>
        <p:spPr>
          <a:xfrm>
            <a:off x="75267" y="1143000"/>
            <a:ext cx="8961120" cy="228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15479"/>
              </a:buClr>
              <a:defRPr/>
            </a:pPr>
            <a:r>
              <a:rPr lang="en-US" sz="1200" i="1">
                <a:solidFill>
                  <a:srgbClr val="1A1A1A"/>
                </a:solidFill>
                <a:latin typeface="Arial" panose="020B0604020202020204"/>
              </a:rPr>
              <a:t>Percentage of adults who had a cost-related access problem^ in the past 12 months</a:t>
            </a:r>
          </a:p>
        </p:txBody>
      </p:sp>
    </p:spTree>
    <p:extLst>
      <p:ext uri="{BB962C8B-B14F-4D97-AF65-F5344CB8AC3E}">
        <p14:creationId xmlns:p14="http://schemas.microsoft.com/office/powerpoint/2010/main" val="55830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6E4A7A-0B5B-998C-A516-9BE41443CB65}"/>
              </a:ext>
            </a:extLst>
          </p:cNvPr>
          <p:cNvSpPr/>
          <p:nvPr/>
        </p:nvSpPr>
        <p:spPr>
          <a:xfrm>
            <a:off x="7011098" y="1737360"/>
            <a:ext cx="987552" cy="38404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23560"/>
            <a:ext cx="8961120" cy="548640"/>
          </a:xfrm>
        </p:spPr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* Indicates the difference between lower or average income group and higher income group within country is statistically significant at p&lt;.05 level.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Data: Commonwealth Fund International Health Policy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985212"/>
          </a:xfrm>
        </p:spPr>
        <p:txBody>
          <a:bodyPr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spc="-50" dirty="0"/>
              <a:t>In seven of nine countries, </a:t>
            </a:r>
            <a:r>
              <a:rPr lang="en-US" sz="2000" spc="-50" dirty="0">
                <a:solidFill>
                  <a:schemeClr val="bg1"/>
                </a:solidFill>
              </a:rPr>
              <a:t>adults with lower or average incomes </a:t>
            </a:r>
            <a:r>
              <a:rPr lang="en-US" sz="2000" spc="-50" dirty="0"/>
              <a:t>are more likely to skip dental care than those with higher incomes.</a:t>
            </a:r>
            <a:endParaRPr lang="en-US" sz="4000" spc="-5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Placeholder 5">
            <a:extLst>
              <a:ext uri="{FF2B5EF4-FFF2-40B4-BE49-F238E27FC236}">
                <a16:creationId xmlns:a16="http://schemas.microsoft.com/office/drawing/2014/main" id="{7F414CDF-14D2-EDDE-A697-BC616F704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507862"/>
              </p:ext>
            </p:extLst>
          </p:nvPr>
        </p:nvGraphicFramePr>
        <p:xfrm>
          <a:off x="71498" y="1600200"/>
          <a:ext cx="8915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67F2B509-33A8-24DA-0384-66928A785B1B}"/>
              </a:ext>
            </a:extLst>
          </p:cNvPr>
          <p:cNvSpPr txBox="1">
            <a:spLocks/>
          </p:cNvSpPr>
          <p:nvPr/>
        </p:nvSpPr>
        <p:spPr>
          <a:xfrm>
            <a:off x="75267" y="1143000"/>
            <a:ext cx="8961120" cy="228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15479"/>
              </a:buClr>
              <a:defRPr/>
            </a:pPr>
            <a:r>
              <a:rPr lang="en-US" sz="1200" i="1">
                <a:solidFill>
                  <a:srgbClr val="1A1A1A"/>
                </a:solidFill>
                <a:latin typeface="Arial" panose="020B0604020202020204"/>
              </a:rPr>
              <a:t>Percentage of adults who skipped getting dental care or dental checkups because of the cost in the past 12 months</a:t>
            </a:r>
          </a:p>
        </p:txBody>
      </p:sp>
    </p:spTree>
    <p:extLst>
      <p:ext uri="{BB962C8B-B14F-4D97-AF65-F5344CB8AC3E}">
        <p14:creationId xmlns:p14="http://schemas.microsoft.com/office/powerpoint/2010/main" val="3820783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6E4A7A-0B5B-998C-A516-9BE41443CB65}"/>
              </a:ext>
            </a:extLst>
          </p:cNvPr>
          <p:cNvSpPr/>
          <p:nvPr/>
        </p:nvSpPr>
        <p:spPr>
          <a:xfrm>
            <a:off x="8001000" y="1737360"/>
            <a:ext cx="987552" cy="38404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23560"/>
            <a:ext cx="8961120" cy="548640"/>
          </a:xfrm>
        </p:spPr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* Indicates the difference between lower or average income group and higher income group within country is statistically significant at p&lt;.05 level.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Data: Commonwealth Fund International Health Policy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985212"/>
          </a:xfrm>
        </p:spPr>
        <p:txBody>
          <a:bodyPr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spc="-50" dirty="0">
                <a:solidFill>
                  <a:schemeClr val="bg1"/>
                </a:solidFill>
              </a:rPr>
              <a:t>Adults in the U.S. with </a:t>
            </a:r>
            <a:r>
              <a:rPr lang="en-US" sz="2000" spc="-50" dirty="0"/>
              <a:t>lower or average incomes are among the most likely to skip getting mental health care because of the cost.</a:t>
            </a:r>
            <a:endParaRPr lang="en-US" sz="4000" spc="-5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Placeholder 5">
            <a:extLst>
              <a:ext uri="{FF2B5EF4-FFF2-40B4-BE49-F238E27FC236}">
                <a16:creationId xmlns:a16="http://schemas.microsoft.com/office/drawing/2014/main" id="{7F414CDF-14D2-EDDE-A697-BC616F704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6501819"/>
              </p:ext>
            </p:extLst>
          </p:nvPr>
        </p:nvGraphicFramePr>
        <p:xfrm>
          <a:off x="71498" y="1600200"/>
          <a:ext cx="8915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67F2B509-33A8-24DA-0384-66928A785B1B}"/>
              </a:ext>
            </a:extLst>
          </p:cNvPr>
          <p:cNvSpPr txBox="1">
            <a:spLocks/>
          </p:cNvSpPr>
          <p:nvPr/>
        </p:nvSpPr>
        <p:spPr>
          <a:xfrm>
            <a:off x="75267" y="1143000"/>
            <a:ext cx="8961120" cy="228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15479"/>
              </a:buClr>
              <a:defRPr/>
            </a:pPr>
            <a:r>
              <a:rPr lang="en-US" sz="1200" i="1" dirty="0">
                <a:solidFill>
                  <a:srgbClr val="1A1A1A"/>
                </a:solidFill>
                <a:latin typeface="+mj-lt"/>
              </a:rPr>
              <a:t>Percentage of adults who </a:t>
            </a:r>
            <a:r>
              <a:rPr lang="en-US" sz="1200" i="1" dirty="0">
                <a:solidFill>
                  <a:srgbClr val="1A1A1A"/>
                </a:solidFill>
                <a:latin typeface="+mj-lt"/>
                <a:ea typeface="Cambria" panose="02040503050406030204" pitchFamily="18" charset="0"/>
              </a:rPr>
              <a:t>did </a:t>
            </a:r>
            <a:r>
              <a:rPr lang="en-US" sz="1200" i="1" dirty="0">
                <a:effectLst/>
                <a:latin typeface="+mj-lt"/>
                <a:ea typeface="Cambria" panose="02040503050406030204" pitchFamily="18" charset="0"/>
                <a:cs typeface="Cambria" panose="02040503050406030204" pitchFamily="18" charset="0"/>
              </a:rPr>
              <a:t>not get mental health services when they needed them because of the cost in the past 12 months</a:t>
            </a:r>
            <a:endParaRPr lang="en-US" sz="1200" i="1" dirty="0">
              <a:solidFill>
                <a:srgbClr val="1A1A1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832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AB266A5-8A2C-02CB-D407-A7F0A6C50145}"/>
              </a:ext>
            </a:extLst>
          </p:cNvPr>
          <p:cNvSpPr/>
          <p:nvPr/>
        </p:nvSpPr>
        <p:spPr>
          <a:xfrm>
            <a:off x="8001000" y="1737360"/>
            <a:ext cx="987552" cy="38404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985212"/>
          </a:xfrm>
        </p:spPr>
        <p:txBody>
          <a:bodyPr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spc="-50">
                <a:solidFill>
                  <a:schemeClr val="bg1"/>
                </a:solidFill>
              </a:rPr>
              <a:t>Adults in the </a:t>
            </a:r>
            <a:r>
              <a:rPr lang="en-US" sz="2000" spc="-50"/>
              <a:t>U.S. are most likely to have medical bill problems, regardless of income.</a:t>
            </a:r>
            <a:endParaRPr lang="en-US" sz="4000" spc="-50">
              <a:solidFill>
                <a:schemeClr val="bg1"/>
              </a:solidFill>
            </a:endParaRPr>
          </a:p>
        </p:txBody>
      </p:sp>
      <p:graphicFrame>
        <p:nvGraphicFramePr>
          <p:cNvPr id="3" name="Chart Placeholder 5">
            <a:extLst>
              <a:ext uri="{FF2B5EF4-FFF2-40B4-BE49-F238E27FC236}">
                <a16:creationId xmlns:a16="http://schemas.microsoft.com/office/drawing/2014/main" id="{7F414CDF-14D2-EDDE-A697-BC616F704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074461"/>
              </p:ext>
            </p:extLst>
          </p:nvPr>
        </p:nvGraphicFramePr>
        <p:xfrm>
          <a:off x="71497" y="1600200"/>
          <a:ext cx="8915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67F2B509-33A8-24DA-0384-66928A785B1B}"/>
              </a:ext>
            </a:extLst>
          </p:cNvPr>
          <p:cNvSpPr txBox="1">
            <a:spLocks/>
          </p:cNvSpPr>
          <p:nvPr/>
        </p:nvSpPr>
        <p:spPr>
          <a:xfrm>
            <a:off x="75267" y="1143000"/>
            <a:ext cx="8961120" cy="228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15479"/>
              </a:buClr>
              <a:defRPr/>
            </a:pPr>
            <a:r>
              <a:rPr lang="en-US" sz="1200" i="1">
                <a:solidFill>
                  <a:srgbClr val="1A1A1A"/>
                </a:solidFill>
                <a:latin typeface="Arial" panose="020B0604020202020204"/>
              </a:rPr>
              <a:t>Percentage of adults who had at least one medical bill problem^ in the past 12 months 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D56E558-C7F0-26AE-2918-13D233FCDAF1}"/>
              </a:ext>
            </a:extLst>
          </p:cNvPr>
          <p:cNvSpPr txBox="1">
            <a:spLocks/>
          </p:cNvSpPr>
          <p:nvPr/>
        </p:nvSpPr>
        <p:spPr>
          <a:xfrm>
            <a:off x="71468" y="5623560"/>
            <a:ext cx="8961120" cy="5486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378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800" b="0" i="0" kern="80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171446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34447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515925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687371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^ Medical bill problem includes responding “yes” to any of the following: having problems paying or unable to pay medical bills, spending a lot of time on paperwork or disputes related to medical bills, insurance denying payment for medical care or did not pay as much as respondent expected. * Indicates the difference between lower or average income group and higher income group within country is statistically significant at p&lt;.05 level.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Data: Commonwealth Fund International Health Policy Survey (2023).</a:t>
            </a:r>
          </a:p>
        </p:txBody>
      </p:sp>
    </p:spTree>
    <p:extLst>
      <p:ext uri="{BB962C8B-B14F-4D97-AF65-F5344CB8AC3E}">
        <p14:creationId xmlns:p14="http://schemas.microsoft.com/office/powerpoint/2010/main" val="374346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6CC85B3-85FD-7AB8-4CD2-334EDB5CA714}"/>
              </a:ext>
            </a:extLst>
          </p:cNvPr>
          <p:cNvSpPr/>
          <p:nvPr/>
        </p:nvSpPr>
        <p:spPr>
          <a:xfrm>
            <a:off x="8001000" y="1737360"/>
            <a:ext cx="987552" cy="38404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9978C020-96FB-26D2-8742-19930599F03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623560"/>
            <a:ext cx="8961120" cy="548640"/>
          </a:xfrm>
        </p:spPr>
        <p:txBody>
          <a:bodyPr lIns="0" tIns="0" rIns="0" bIns="0"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^ Social service need includes responding that they are “always” or “usually” worried about at least one of the following: having enough food, having enough money to pay rent or mortgage, having a clean and safe place to sleep, having a stable job or source of income. * Indicates the difference between lower or average income group and higher income group within country is statistically significant at p&lt;.05 level.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Data: Commonwealth Fund International Health Policy Survey (2023).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865F3D-ABB0-9F45-98FD-D3809E584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985212"/>
          </a:xfrm>
        </p:spPr>
        <p:txBody>
          <a:bodyPr lIns="0" tIns="0" rIns="0" bIns="0" anchor="ctr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spc="-50" dirty="0"/>
              <a:t>In six of nine countries, about o</a:t>
            </a:r>
            <a:r>
              <a:rPr lang="en-US" sz="2000" spc="-50" dirty="0">
                <a:solidFill>
                  <a:schemeClr val="bg1"/>
                </a:solidFill>
              </a:rPr>
              <a:t>ne-third of adults </a:t>
            </a:r>
            <a:r>
              <a:rPr lang="en-US" sz="2000" spc="-50" dirty="0"/>
              <a:t>with lower or average incomes reported at least one social service need.</a:t>
            </a:r>
            <a:endParaRPr lang="en-US" sz="4000" spc="-50" dirty="0">
              <a:solidFill>
                <a:schemeClr val="bg1"/>
              </a:solidFill>
            </a:endParaRPr>
          </a:p>
        </p:txBody>
      </p:sp>
      <p:graphicFrame>
        <p:nvGraphicFramePr>
          <p:cNvPr id="3" name="Chart Placeholder 5">
            <a:extLst>
              <a:ext uri="{FF2B5EF4-FFF2-40B4-BE49-F238E27FC236}">
                <a16:creationId xmlns:a16="http://schemas.microsoft.com/office/drawing/2014/main" id="{7F414CDF-14D2-EDDE-A697-BC616F7040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500061"/>
              </p:ext>
            </p:extLst>
          </p:nvPr>
        </p:nvGraphicFramePr>
        <p:xfrm>
          <a:off x="71497" y="1600200"/>
          <a:ext cx="89154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15">
            <a:extLst>
              <a:ext uri="{FF2B5EF4-FFF2-40B4-BE49-F238E27FC236}">
                <a16:creationId xmlns:a16="http://schemas.microsoft.com/office/drawing/2014/main" id="{67F2B509-33A8-24DA-0384-66928A785B1B}"/>
              </a:ext>
            </a:extLst>
          </p:cNvPr>
          <p:cNvSpPr txBox="1">
            <a:spLocks/>
          </p:cNvSpPr>
          <p:nvPr/>
        </p:nvSpPr>
        <p:spPr>
          <a:xfrm>
            <a:off x="75267" y="1143000"/>
            <a:ext cx="8961120" cy="228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100" b="0" i="0" kern="800" spc="-8">
                <a:solidFill>
                  <a:schemeClr val="tx1"/>
                </a:solidFill>
                <a:latin typeface="Suisse Int'l Italic" panose="020B0804000000000000" pitchFamily="34" charset="77"/>
                <a:ea typeface="+mn-ea"/>
                <a:cs typeface="Arial" panose="020B0604020202020204" pitchFamily="34" charset="0"/>
              </a:defRPr>
            </a:lvl1pPr>
            <a:lvl2pPr marL="128584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2pPr>
            <a:lvl3pPr marL="258359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3pPr>
            <a:lvl4pPr marL="386943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4pPr>
            <a:lvl5pPr marL="515528" indent="0" algn="l" defTabSz="685784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900" b="0" i="0" kern="800">
                <a:solidFill>
                  <a:schemeClr val="tx1"/>
                </a:solidFill>
                <a:latin typeface="Suisse Int'l" panose="020B0804000000000000" pitchFamily="34" charset="77"/>
                <a:ea typeface="+mn-ea"/>
                <a:cs typeface="Arial" panose="020B0604020202020204" pitchFamily="34" charset="0"/>
              </a:defRPr>
            </a:lvl5pPr>
            <a:lvl6pPr marL="1885903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95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686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577" indent="-171446" algn="l" defTabSz="68578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115479"/>
              </a:buClr>
              <a:defRPr/>
            </a:pPr>
            <a:r>
              <a:rPr lang="en-US" sz="1200" i="1">
                <a:solidFill>
                  <a:srgbClr val="1A1A1A"/>
                </a:solidFill>
                <a:latin typeface="Arial" panose="020B0604020202020204"/>
              </a:rPr>
              <a:t>Percentage of adults who had at least one social service need^ in the past 12 months</a:t>
            </a:r>
          </a:p>
        </p:txBody>
      </p:sp>
    </p:spTree>
    <p:extLst>
      <p:ext uri="{BB962C8B-B14F-4D97-AF65-F5344CB8AC3E}">
        <p14:creationId xmlns:p14="http://schemas.microsoft.com/office/powerpoint/2010/main" val="159174309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05D4FC0-6E75-AF4D-B6A6-2225671E4A5A}" vid="{D0BAFC9D-F98E-D747-9BCA-EFB6D5B2F6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7" ma:contentTypeDescription="Create a new document." ma:contentTypeScope="" ma:versionID="a3a77cbef0b4d61936878d2bb669f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92f5612ed6901af0ca7ab763d9cfcc7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9e91428-62e1-404e-8dba-d479e0ef01ba">
      <Terms xmlns="http://schemas.microsoft.com/office/infopath/2007/PartnerControls"/>
    </lcf76f155ced4ddcb4097134ff3c332f>
    <TaxCatchAll xmlns="fd0705cf-2316-48c0-96f8-e5d689de0d9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7FF782-1DFE-4E0E-A25C-903A08E76DE9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2454087-5C9C-49BF-B9AE-7193798D4847}">
  <ds:schemaRefs>
    <ds:schemaRef ds:uri="29e91428-62e1-404e-8dba-d479e0ef01ba"/>
    <ds:schemaRef ds:uri="fd0705cf-2316-48c0-96f8-e5d689de0d9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25D0ABD-DAEB-4BE3-8B19-55FE6BB1131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608</Words>
  <Application>Microsoft Office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Suisse Int'l Italic</vt:lpstr>
      <vt:lpstr>CMWF_2021</vt:lpstr>
      <vt:lpstr>Adults in the U.S. with lower or average incomes are most likely to skip or delay getting needed health care because of the cost.</vt:lpstr>
      <vt:lpstr>In seven of nine countries, adults with lower or average incomes are more likely to skip dental care than those with higher incomes.</vt:lpstr>
      <vt:lpstr>Adults in the U.S. with lower or average incomes are among the most likely to skip getting mental health care because of the cost.</vt:lpstr>
      <vt:lpstr>Adults in the U.S. are most likely to have medical bill problems, regardless of income.</vt:lpstr>
      <vt:lpstr>In six of nine countries, about one-third of adults with lower or average incomes reported at least one social service need.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The Cost of Not Getting Care: Income Disparities in the Affordability of Health Services Across High-Income Countries</dc:title>
  <dc:creator>mg@cmwf.org;eg@cmwf.org;rw@cmwf.org;MMD@CMWF.org;as@cmwf.org;kf@cmwf.org</dc:creator>
  <cp:lastModifiedBy>Paul Frame</cp:lastModifiedBy>
  <cp:revision>2</cp:revision>
  <dcterms:created xsi:type="dcterms:W3CDTF">2022-08-24T19:14:32Z</dcterms:created>
  <dcterms:modified xsi:type="dcterms:W3CDTF">2023-11-08T18:11:30Z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