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 id="2147483872" r:id="rId5"/>
  </p:sldMasterIdLst>
  <p:notesMasterIdLst>
    <p:notesMasterId r:id="rId16"/>
  </p:notesMasterIdLst>
  <p:handoutMasterIdLst>
    <p:handoutMasterId r:id="rId17"/>
  </p:handoutMasterIdLst>
  <p:sldIdLst>
    <p:sldId id="410" r:id="rId6"/>
    <p:sldId id="347" r:id="rId7"/>
    <p:sldId id="411" r:id="rId8"/>
    <p:sldId id="257" r:id="rId9"/>
    <p:sldId id="258" r:id="rId10"/>
    <p:sldId id="259" r:id="rId11"/>
    <p:sldId id="263" r:id="rId12"/>
    <p:sldId id="261" r:id="rId13"/>
    <p:sldId id="346" r:id="rId14"/>
    <p:sldId id="412" r:id="rId15"/>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1"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1"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Paul Frame" initials="PF" lastIdx="1" clrIdx="8">
    <p:extLst>
      <p:ext uri="{19B8F6BF-5375-455C-9EA6-DF929625EA0E}">
        <p15:presenceInfo xmlns:p15="http://schemas.microsoft.com/office/powerpoint/2012/main" userId="S::PF@CMWF.org::ded3f5c5-00e7-408d-9358-fc292cfa507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E4F252-19A9-4F95-B1EF-9BCBB060DF2B}" v="19" dt="2023-10-20T16:45:36.455"/>
    <p1510:client id="{BC501E6B-D29D-4367-9B3C-EB5A0C7C4BB1}" v="8" dt="2023-10-20T18:28:40.8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13"/>
    <p:restoredTop sz="96357" autoAdjust="0"/>
  </p:normalViewPr>
  <p:slideViewPr>
    <p:cSldViewPr snapToGrid="0">
      <p:cViewPr varScale="1">
        <p:scale>
          <a:sx n="114" d="100"/>
          <a:sy n="114" d="100"/>
        </p:scale>
        <p:origin x="1320"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668666416697913E-2"/>
          <c:y val="0.12429595606104793"/>
          <c:w val="0.94933133358330213"/>
          <c:h val="0.8063111208321182"/>
        </c:manualLayout>
      </c:layout>
      <c:barChart>
        <c:barDir val="col"/>
        <c:grouping val="clustered"/>
        <c:varyColors val="0"/>
        <c:ser>
          <c:idx val="2"/>
          <c:order val="0"/>
          <c:tx>
            <c:strRef>
              <c:f>Sheet1!$A$3</c:f>
              <c:strCache>
                <c:ptCount val="1"/>
                <c:pt idx="0">
                  <c:v>Not too/Not at all difficult</c:v>
                </c:pt>
              </c:strCache>
            </c:strRef>
          </c:tx>
          <c:spPr>
            <a:solidFill>
              <a:schemeClr val="accent1">
                <a:alpha val="79633"/>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 Medicare beneficiaries</c:v>
                </c:pt>
                <c:pt idx="1">
                  <c:v>Ages 19–64</c:v>
                </c:pt>
                <c:pt idx="2">
                  <c:v>Age 65+</c:v>
                </c:pt>
              </c:strCache>
            </c:strRef>
          </c:cat>
          <c:val>
            <c:numRef>
              <c:f>Sheet1!$B$3:$D$3</c:f>
              <c:numCache>
                <c:formatCode>0%</c:formatCode>
                <c:ptCount val="3"/>
                <c:pt idx="0">
                  <c:v>0.67</c:v>
                </c:pt>
                <c:pt idx="1">
                  <c:v>0.49</c:v>
                </c:pt>
                <c:pt idx="2">
                  <c:v>0.71</c:v>
                </c:pt>
              </c:numCache>
            </c:numRef>
          </c:val>
          <c:extLst>
            <c:ext xmlns:c16="http://schemas.microsoft.com/office/drawing/2014/chart" uri="{C3380CC4-5D6E-409C-BE32-E72D297353CC}">
              <c16:uniqueId val="{00000002-B1BC-4730-91F6-A0811676BD5F}"/>
            </c:ext>
          </c:extLst>
        </c:ser>
        <c:ser>
          <c:idx val="3"/>
          <c:order val="1"/>
          <c:tx>
            <c:strRef>
              <c:f>Sheet1!$A$2</c:f>
              <c:strCache>
                <c:ptCount val="1"/>
                <c:pt idx="0">
                  <c:v>Very/Somewhat difficult</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 Medicare beneficiaries</c:v>
                </c:pt>
                <c:pt idx="1">
                  <c:v>Ages 19–64</c:v>
                </c:pt>
                <c:pt idx="2">
                  <c:v>Age 65+</c:v>
                </c:pt>
              </c:strCache>
            </c:strRef>
          </c:cat>
          <c:val>
            <c:numRef>
              <c:f>Sheet1!$B$2:$D$2</c:f>
              <c:numCache>
                <c:formatCode>0%</c:formatCode>
                <c:ptCount val="3"/>
                <c:pt idx="0">
                  <c:v>0.33</c:v>
                </c:pt>
                <c:pt idx="1">
                  <c:v>0.51</c:v>
                </c:pt>
                <c:pt idx="2">
                  <c:v>0.28999999999999998</c:v>
                </c:pt>
              </c:numCache>
            </c:numRef>
          </c:val>
          <c:extLst>
            <c:ext xmlns:c16="http://schemas.microsoft.com/office/drawing/2014/chart" uri="{C3380CC4-5D6E-409C-BE32-E72D297353CC}">
              <c16:uniqueId val="{00000001-74BA-4C48-B7AA-F5D9F86A483E}"/>
            </c:ext>
          </c:extLst>
        </c:ser>
        <c:dLbls>
          <c:showLegendKey val="0"/>
          <c:showVal val="0"/>
          <c:showCatName val="0"/>
          <c:showSerName val="0"/>
          <c:showPercent val="0"/>
          <c:showBubbleSize val="0"/>
        </c:dLbls>
        <c:gapWidth val="150"/>
        <c:axId val="83199888"/>
        <c:axId val="83200368"/>
      </c:barChart>
      <c:catAx>
        <c:axId val="8319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3200368"/>
        <c:crosses val="autoZero"/>
        <c:auto val="1"/>
        <c:lblAlgn val="ctr"/>
        <c:lblOffset val="100"/>
        <c:noMultiLvlLbl val="0"/>
      </c:catAx>
      <c:valAx>
        <c:axId val="832003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31998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595185013296407E-2"/>
          <c:y val="0.12023063089336056"/>
          <c:w val="0.94840481498670359"/>
          <c:h val="0.80859920287741816"/>
        </c:manualLayout>
      </c:layout>
      <c:barChart>
        <c:barDir val="col"/>
        <c:grouping val="clustered"/>
        <c:varyColors val="0"/>
        <c:ser>
          <c:idx val="2"/>
          <c:order val="0"/>
          <c:tx>
            <c:strRef>
              <c:f>Sheet1!$A$3</c:f>
              <c:strCache>
                <c:ptCount val="1"/>
                <c:pt idx="0">
                  <c:v>Not too much/Not at all</c:v>
                </c:pt>
              </c:strCache>
            </c:strRef>
          </c:tx>
          <c:spPr>
            <a:solidFill>
              <a:schemeClr val="accent1">
                <a:alpha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 Medicare beneficiaries</c:v>
                </c:pt>
                <c:pt idx="1">
                  <c:v>Ages 19–64</c:v>
                </c:pt>
                <c:pt idx="2">
                  <c:v>Age 65+</c:v>
                </c:pt>
              </c:strCache>
            </c:strRef>
          </c:cat>
          <c:val>
            <c:numRef>
              <c:f>Sheet1!$B$3:$D$3</c:f>
              <c:numCache>
                <c:formatCode>0%</c:formatCode>
                <c:ptCount val="3"/>
                <c:pt idx="0">
                  <c:v>0.49</c:v>
                </c:pt>
                <c:pt idx="1">
                  <c:v>0.27</c:v>
                </c:pt>
                <c:pt idx="2">
                  <c:v>0.53</c:v>
                </c:pt>
              </c:numCache>
            </c:numRef>
          </c:val>
          <c:extLst xmlns:c15="http://schemas.microsoft.com/office/drawing/2012/chart">
            <c:ext xmlns:c16="http://schemas.microsoft.com/office/drawing/2014/chart" uri="{C3380CC4-5D6E-409C-BE32-E72D297353CC}">
              <c16:uniqueId val="{00000002-E30F-4BF6-BCE5-A0CDF260075F}"/>
            </c:ext>
          </c:extLst>
        </c:ser>
        <c:ser>
          <c:idx val="3"/>
          <c:order val="1"/>
          <c:tx>
            <c:strRef>
              <c:f>Sheet1!$A$2</c:f>
              <c:strCache>
                <c:ptCount val="1"/>
                <c:pt idx="0">
                  <c:v>A great deal/Some</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 Medicare beneficiaries</c:v>
                </c:pt>
                <c:pt idx="1">
                  <c:v>Ages 19–64</c:v>
                </c:pt>
                <c:pt idx="2">
                  <c:v>Age 65+</c:v>
                </c:pt>
              </c:strCache>
            </c:strRef>
          </c:cat>
          <c:val>
            <c:numRef>
              <c:f>Sheet1!$B$2:$D$2</c:f>
              <c:numCache>
                <c:formatCode>0%</c:formatCode>
                <c:ptCount val="3"/>
                <c:pt idx="0">
                  <c:v>0.51</c:v>
                </c:pt>
                <c:pt idx="1">
                  <c:v>0.73</c:v>
                </c:pt>
                <c:pt idx="2">
                  <c:v>0.47</c:v>
                </c:pt>
              </c:numCache>
            </c:numRef>
          </c:val>
          <c:extLst>
            <c:ext xmlns:c16="http://schemas.microsoft.com/office/drawing/2014/chart" uri="{C3380CC4-5D6E-409C-BE32-E72D297353CC}">
              <c16:uniqueId val="{00000000-5BD9-472E-9254-6A391C01BE75}"/>
            </c:ext>
          </c:extLst>
        </c:ser>
        <c:dLbls>
          <c:dLblPos val="outEnd"/>
          <c:showLegendKey val="0"/>
          <c:showVal val="1"/>
          <c:showCatName val="0"/>
          <c:showSerName val="0"/>
          <c:showPercent val="0"/>
          <c:showBubbleSize val="0"/>
        </c:dLbls>
        <c:gapWidth val="150"/>
        <c:axId val="570864912"/>
        <c:axId val="570881232"/>
        <c:extLst/>
      </c:barChart>
      <c:catAx>
        <c:axId val="57086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70881232"/>
        <c:crosses val="autoZero"/>
        <c:auto val="1"/>
        <c:lblAlgn val="ctr"/>
        <c:lblOffset val="100"/>
        <c:noMultiLvlLbl val="0"/>
      </c:catAx>
      <c:valAx>
        <c:axId val="5708812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708649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9.6374697712848137E-2"/>
          <c:y val="0.22782419966851561"/>
          <c:w val="0.64246913580246912"/>
          <c:h val="0.72208522665815922"/>
        </c:manualLayout>
      </c:layout>
      <c:pieChart>
        <c:varyColors val="1"/>
        <c:ser>
          <c:idx val="1"/>
          <c:order val="0"/>
          <c:tx>
            <c:strRef>
              <c:f>Sheet1!$B$1</c:f>
              <c:strCache>
                <c:ptCount val="1"/>
                <c:pt idx="0">
                  <c:v>Ages 19–64</c:v>
                </c:pt>
              </c:strCache>
            </c:strRef>
          </c:tx>
          <c:spPr>
            <a:solidFill>
              <a:schemeClr val="accent5"/>
            </a:solidFill>
          </c:spPr>
          <c:dPt>
            <c:idx val="0"/>
            <c:bubble3D val="0"/>
            <c:spPr>
              <a:solidFill>
                <a:schemeClr val="accent6">
                  <a:lumMod val="40000"/>
                  <a:lumOff val="60000"/>
                </a:schemeClr>
              </a:solidFill>
              <a:ln>
                <a:noFill/>
              </a:ln>
              <a:effectLst/>
            </c:spPr>
            <c:extLst xmlns:c15="http://schemas.microsoft.com/office/drawing/2012/chart">
              <c:ext xmlns:c16="http://schemas.microsoft.com/office/drawing/2014/chart" uri="{C3380CC4-5D6E-409C-BE32-E72D297353CC}">
                <c16:uniqueId val="{0000000B-926A-4DD8-B425-00EE40A5715F}"/>
              </c:ext>
            </c:extLst>
          </c:dPt>
          <c:dPt>
            <c:idx val="1"/>
            <c:bubble3D val="0"/>
            <c:spPr>
              <a:solidFill>
                <a:schemeClr val="accent6">
                  <a:lumMod val="60000"/>
                  <a:lumOff val="40000"/>
                </a:schemeClr>
              </a:solidFill>
              <a:ln>
                <a:noFill/>
              </a:ln>
              <a:effectLst/>
            </c:spPr>
            <c:extLst xmlns:c15="http://schemas.microsoft.com/office/drawing/2012/chart">
              <c:ext xmlns:c16="http://schemas.microsoft.com/office/drawing/2014/chart" uri="{C3380CC4-5D6E-409C-BE32-E72D297353CC}">
                <c16:uniqueId val="{0000000D-926A-4DD8-B425-00EE40A5715F}"/>
              </c:ext>
            </c:extLst>
          </c:dPt>
          <c:dPt>
            <c:idx val="2"/>
            <c:bubble3D val="0"/>
            <c:spPr>
              <a:solidFill>
                <a:schemeClr val="accent6">
                  <a:lumMod val="75000"/>
                </a:schemeClr>
              </a:solidFill>
              <a:ln>
                <a:noFill/>
              </a:ln>
              <a:effectLst/>
            </c:spPr>
            <c:extLst xmlns:c15="http://schemas.microsoft.com/office/drawing/2012/chart">
              <c:ext xmlns:c16="http://schemas.microsoft.com/office/drawing/2014/chart" uri="{C3380CC4-5D6E-409C-BE32-E72D297353CC}">
                <c16:uniqueId val="{0000000F-926A-4DD8-B425-00EE40A5715F}"/>
              </c:ext>
            </c:extLst>
          </c:dPt>
          <c:dPt>
            <c:idx val="3"/>
            <c:bubble3D val="0"/>
            <c:spPr>
              <a:solidFill>
                <a:schemeClr val="accent1">
                  <a:lumMod val="50000"/>
                </a:schemeClr>
              </a:solidFill>
              <a:ln>
                <a:solidFill>
                  <a:schemeClr val="accent1"/>
                </a:solidFill>
              </a:ln>
              <a:effectLst/>
            </c:spPr>
            <c:extLst xmlns:c15="http://schemas.microsoft.com/office/drawing/2012/chart">
              <c:ext xmlns:c16="http://schemas.microsoft.com/office/drawing/2014/chart" uri="{C3380CC4-5D6E-409C-BE32-E72D297353CC}">
                <c16:uniqueId val="{00000011-926A-4DD8-B425-00EE40A5715F}"/>
              </c:ext>
            </c:extLst>
          </c:dPt>
          <c:dPt>
            <c:idx val="4"/>
            <c:bubble3D val="0"/>
            <c:spPr>
              <a:solidFill>
                <a:schemeClr val="accent5"/>
              </a:solidFill>
              <a:ln>
                <a:noFill/>
              </a:ln>
              <a:effectLst/>
            </c:spPr>
            <c:extLst xmlns:c15="http://schemas.microsoft.com/office/drawing/2012/chart">
              <c:ext xmlns:c16="http://schemas.microsoft.com/office/drawing/2014/chart" uri="{C3380CC4-5D6E-409C-BE32-E72D297353CC}">
                <c16:uniqueId val="{00000013-926A-4DD8-B425-00EE40A5715F}"/>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B-926A-4DD8-B425-00EE40A5715F}"/>
                </c:ext>
              </c:extLst>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926A-4DD8-B425-00EE40A5715F}"/>
                </c:ext>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F-926A-4DD8-B425-00EE40A5715F}"/>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926A-4DD8-B425-00EE40A5715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f>Sheet1!$A$2:$A$5</c:f>
              <c:strCache>
                <c:ptCount val="4"/>
                <c:pt idx="0">
                  <c:v>&lt;10%</c:v>
                </c:pt>
                <c:pt idx="1">
                  <c:v>10%–24%</c:v>
                </c:pt>
                <c:pt idx="2">
                  <c:v>&gt;25%</c:v>
                </c:pt>
                <c:pt idx="3">
                  <c:v>Don't know</c:v>
                </c:pt>
              </c:strCache>
            </c:strRef>
          </c:cat>
          <c:val>
            <c:numRef>
              <c:f>Sheet1!$B$2:$B$5</c:f>
              <c:numCache>
                <c:formatCode>0%</c:formatCode>
                <c:ptCount val="4"/>
                <c:pt idx="0">
                  <c:v>0.41</c:v>
                </c:pt>
                <c:pt idx="1">
                  <c:v>0.34343434343434343</c:v>
                </c:pt>
                <c:pt idx="2">
                  <c:v>0.23</c:v>
                </c:pt>
                <c:pt idx="3">
                  <c:v>1.7676767676767676E-2</c:v>
                </c:pt>
              </c:numCache>
            </c:numRef>
          </c:val>
          <c:extLst xmlns:c15="http://schemas.microsoft.com/office/drawing/2012/chart">
            <c:ext xmlns:c16="http://schemas.microsoft.com/office/drawing/2014/chart" uri="{C3380CC4-5D6E-409C-BE32-E72D297353CC}">
              <c16:uniqueId val="{00000001-5838-4F83-91CD-91A6E8E9A9BE}"/>
            </c:ext>
          </c:extLst>
        </c:ser>
        <c:dLbls>
          <c:showLegendKey val="0"/>
          <c:showVal val="0"/>
          <c:showCatName val="0"/>
          <c:showSerName val="0"/>
          <c:showPercent val="0"/>
          <c:showBubbleSize val="0"/>
          <c:showLeaderLines val="1"/>
        </c:dLbls>
        <c:firstSliceAng val="0"/>
        <c:extLst>
          <c:ext xmlns:c15="http://schemas.microsoft.com/office/drawing/2012/chart" uri="{02D57815-91ED-43cb-92C2-25804820EDAC}">
            <c15:filteredPieSeries>
              <c15:ser>
                <c:idx val="0"/>
                <c:order val="1"/>
                <c:tx>
                  <c:strRef>
                    <c:extLst>
                      <c:ext uri="{02D57815-91ED-43cb-92C2-25804820EDAC}">
                        <c15:formulaRef>
                          <c15:sqref>Sheet1!$C$1</c15:sqref>
                        </c15:formulaRef>
                      </c:ext>
                    </c:extLst>
                    <c:strCache>
                      <c:ptCount val="1"/>
                      <c:pt idx="0">
                        <c:v>Age 65+</c:v>
                      </c:pt>
                    </c:strCache>
                  </c:strRef>
                </c:tx>
                <c:dPt>
                  <c:idx val="0"/>
                  <c:bubble3D val="0"/>
                  <c:spPr>
                    <a:solidFill>
                      <a:schemeClr val="tx2"/>
                    </a:solidFill>
                    <a:ln>
                      <a:noFill/>
                    </a:ln>
                    <a:effectLst/>
                  </c:spPr>
                  <c:extLst>
                    <c:ext xmlns:c16="http://schemas.microsoft.com/office/drawing/2014/chart" uri="{C3380CC4-5D6E-409C-BE32-E72D297353CC}">
                      <c16:uniqueId val="{00000001-926A-4DD8-B425-00EE40A5715F}"/>
                    </c:ext>
                  </c:extLst>
                </c:dPt>
                <c:dPt>
                  <c:idx val="1"/>
                  <c:bubble3D val="0"/>
                  <c:spPr>
                    <a:solidFill>
                      <a:schemeClr val="accent3"/>
                    </a:solidFill>
                    <a:ln>
                      <a:noFill/>
                    </a:ln>
                    <a:effectLst/>
                  </c:spPr>
                  <c:extLst>
                    <c:ext xmlns:c16="http://schemas.microsoft.com/office/drawing/2014/chart" uri="{C3380CC4-5D6E-409C-BE32-E72D297353CC}">
                      <c16:uniqueId val="{00000003-926A-4DD8-B425-00EE40A5715F}"/>
                    </c:ext>
                  </c:extLst>
                </c:dPt>
                <c:dPt>
                  <c:idx val="2"/>
                  <c:bubble3D val="0"/>
                  <c:spPr>
                    <a:solidFill>
                      <a:schemeClr val="accent3">
                        <a:lumMod val="60000"/>
                        <a:lumOff val="40000"/>
                      </a:schemeClr>
                    </a:solidFill>
                    <a:ln>
                      <a:noFill/>
                    </a:ln>
                    <a:effectLst/>
                  </c:spPr>
                  <c:extLst>
                    <c:ext xmlns:c16="http://schemas.microsoft.com/office/drawing/2014/chart" uri="{C3380CC4-5D6E-409C-BE32-E72D297353CC}">
                      <c16:uniqueId val="{00000005-926A-4DD8-B425-00EE40A5715F}"/>
                    </c:ext>
                  </c:extLst>
                </c:dPt>
                <c:dPt>
                  <c:idx val="3"/>
                  <c:bubble3D val="0"/>
                  <c:spPr>
                    <a:solidFill>
                      <a:schemeClr val="accent3">
                        <a:lumMod val="60000"/>
                        <a:lumOff val="40000"/>
                        <a:alpha val="50000"/>
                      </a:schemeClr>
                    </a:solidFill>
                    <a:ln>
                      <a:noFill/>
                    </a:ln>
                    <a:effectLst/>
                  </c:spPr>
                  <c:extLst>
                    <c:ext xmlns:c16="http://schemas.microsoft.com/office/drawing/2014/chart" uri="{C3380CC4-5D6E-409C-BE32-E72D297353CC}">
                      <c16:uniqueId val="{00000007-926A-4DD8-B425-00EE40A5715F}"/>
                    </c:ext>
                  </c:extLst>
                </c:dPt>
                <c:dPt>
                  <c:idx val="4"/>
                  <c:bubble3D val="0"/>
                  <c:spPr>
                    <a:solidFill>
                      <a:schemeClr val="tx1">
                        <a:lumMod val="50000"/>
                        <a:lumOff val="50000"/>
                      </a:schemeClr>
                    </a:solidFill>
                    <a:ln>
                      <a:noFill/>
                    </a:ln>
                    <a:effectLst/>
                  </c:spPr>
                  <c:extLst>
                    <c:ext xmlns:c16="http://schemas.microsoft.com/office/drawing/2014/chart" uri="{C3380CC4-5D6E-409C-BE32-E72D297353CC}">
                      <c16:uniqueId val="{00000000-89B2-4A98-B0DC-324EC2335060}"/>
                    </c:ext>
                  </c:extLst>
                </c:dPt>
                <c:dLbls>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89B2-4A98-B0DC-324EC233506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Sheet1!$A$2:$A$5</c15:sqref>
                        </c15:formulaRef>
                      </c:ext>
                    </c:extLst>
                    <c:strCache>
                      <c:ptCount val="4"/>
                      <c:pt idx="0">
                        <c:v>&lt;10%</c:v>
                      </c:pt>
                      <c:pt idx="1">
                        <c:v>10%–24%</c:v>
                      </c:pt>
                      <c:pt idx="2">
                        <c:v>&gt;25%</c:v>
                      </c:pt>
                      <c:pt idx="3">
                        <c:v>Don't know</c:v>
                      </c:pt>
                    </c:strCache>
                  </c:strRef>
                </c:cat>
                <c:val>
                  <c:numRef>
                    <c:extLst>
                      <c:ext uri="{02D57815-91ED-43cb-92C2-25804820EDAC}">
                        <c15:formulaRef>
                          <c15:sqref>Sheet1!$C$2:$C$5</c15:sqref>
                        </c15:formulaRef>
                      </c:ext>
                    </c:extLst>
                    <c:numCache>
                      <c:formatCode>0%</c:formatCode>
                      <c:ptCount val="4"/>
                      <c:pt idx="0">
                        <c:v>0.4056029232643118</c:v>
                      </c:pt>
                      <c:pt idx="1">
                        <c:v>0.44031668696711329</c:v>
                      </c:pt>
                      <c:pt idx="2">
                        <c:v>0.10779537149817296</c:v>
                      </c:pt>
                      <c:pt idx="3">
                        <c:v>8.5261875761266752E-3</c:v>
                      </c:pt>
                    </c:numCache>
                  </c:numRef>
                </c:val>
                <c:extLst>
                  <c:ext xmlns:c16="http://schemas.microsoft.com/office/drawing/2014/chart" uri="{C3380CC4-5D6E-409C-BE32-E72D297353CC}">
                    <c16:uniqueId val="{00000000-5838-4F83-91CD-91A6E8E9A9BE}"/>
                  </c:ext>
                </c:extLst>
              </c15:ser>
            </c15:filteredPieSeries>
          </c:ext>
        </c:extLst>
      </c:pieChart>
      <c:spPr>
        <a:noFill/>
        <a:ln>
          <a:noFill/>
        </a:ln>
        <a:effectLst/>
      </c:spPr>
    </c:plotArea>
    <c:legend>
      <c:legendPos val="r"/>
      <c:layout>
        <c:manualLayout>
          <c:xMode val="edge"/>
          <c:yMode val="edge"/>
          <c:x val="0.7797413125913204"/>
          <c:y val="0.40255545588931002"/>
          <c:w val="0.19648753713959172"/>
          <c:h val="0.2669159172578355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7913847574608729"/>
          <c:y val="0.23145505249343834"/>
          <c:w val="0.64172304850782536"/>
          <c:h val="0.72193842957130361"/>
        </c:manualLayout>
      </c:layout>
      <c:pieChart>
        <c:varyColors val="1"/>
        <c:ser>
          <c:idx val="1"/>
          <c:order val="1"/>
          <c:tx>
            <c:strRef>
              <c:f>Sheet1!$C$1</c:f>
              <c:strCache>
                <c:ptCount val="1"/>
                <c:pt idx="0">
                  <c:v>Age 65+</c:v>
                </c:pt>
              </c:strCache>
            </c:strRef>
          </c:tx>
          <c:spPr>
            <a:ln>
              <a:noFill/>
            </a:ln>
          </c:spPr>
          <c:dPt>
            <c:idx val="0"/>
            <c:bubble3D val="0"/>
            <c:spPr>
              <a:solidFill>
                <a:schemeClr val="accent6">
                  <a:lumMod val="40000"/>
                  <a:lumOff val="60000"/>
                </a:schemeClr>
              </a:solidFill>
              <a:ln>
                <a:noFill/>
              </a:ln>
              <a:effectLst/>
            </c:spPr>
            <c:extLst>
              <c:ext xmlns:c16="http://schemas.microsoft.com/office/drawing/2014/chart" uri="{C3380CC4-5D6E-409C-BE32-E72D297353CC}">
                <c16:uniqueId val="{00000001-E9D8-4184-BD5F-D77BABE69057}"/>
              </c:ext>
            </c:extLst>
          </c:dPt>
          <c:dPt>
            <c:idx val="1"/>
            <c:bubble3D val="0"/>
            <c:spPr>
              <a:solidFill>
                <a:schemeClr val="accent6">
                  <a:lumMod val="60000"/>
                  <a:lumOff val="40000"/>
                </a:schemeClr>
              </a:solidFill>
              <a:ln>
                <a:noFill/>
              </a:ln>
              <a:effectLst/>
            </c:spPr>
            <c:extLst>
              <c:ext xmlns:c16="http://schemas.microsoft.com/office/drawing/2014/chart" uri="{C3380CC4-5D6E-409C-BE32-E72D297353CC}">
                <c16:uniqueId val="{00000003-E9D8-4184-BD5F-D77BABE69057}"/>
              </c:ext>
            </c:extLst>
          </c:dPt>
          <c:dPt>
            <c:idx val="2"/>
            <c:bubble3D val="0"/>
            <c:spPr>
              <a:solidFill>
                <a:schemeClr val="accent6">
                  <a:lumMod val="75000"/>
                </a:schemeClr>
              </a:solidFill>
              <a:ln>
                <a:noFill/>
              </a:ln>
              <a:effectLst/>
            </c:spPr>
            <c:extLst>
              <c:ext xmlns:c16="http://schemas.microsoft.com/office/drawing/2014/chart" uri="{C3380CC4-5D6E-409C-BE32-E72D297353CC}">
                <c16:uniqueId val="{00000005-E9D8-4184-BD5F-D77BABE69057}"/>
              </c:ext>
            </c:extLst>
          </c:dPt>
          <c:dPt>
            <c:idx val="3"/>
            <c:bubble3D val="0"/>
            <c:spPr>
              <a:solidFill>
                <a:schemeClr val="accent1">
                  <a:lumMod val="50000"/>
                </a:schemeClr>
              </a:solidFill>
              <a:ln>
                <a:noFill/>
              </a:ln>
              <a:effectLst/>
            </c:spPr>
            <c:extLst>
              <c:ext xmlns:c16="http://schemas.microsoft.com/office/drawing/2014/chart" uri="{C3380CC4-5D6E-409C-BE32-E72D297353CC}">
                <c16:uniqueId val="{00000007-E9D8-4184-BD5F-D77BABE69057}"/>
              </c:ext>
            </c:extLst>
          </c:dPt>
          <c:dPt>
            <c:idx val="4"/>
            <c:bubble3D val="0"/>
            <c:spPr>
              <a:solidFill>
                <a:schemeClr val="tx1">
                  <a:lumMod val="50000"/>
                  <a:lumOff val="50000"/>
                </a:schemeClr>
              </a:solidFill>
              <a:ln>
                <a:noFill/>
              </a:ln>
              <a:effectLst/>
            </c:spPr>
            <c:extLst>
              <c:ext xmlns:c16="http://schemas.microsoft.com/office/drawing/2014/chart" uri="{C3380CC4-5D6E-409C-BE32-E72D297353CC}">
                <c16:uniqueId val="{00000009-E9D8-4184-BD5F-D77BABE69057}"/>
              </c:ext>
            </c:extLst>
          </c:dPt>
          <c:dLbls>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E9D8-4184-BD5F-D77BABE69057}"/>
                </c:ext>
              </c:extLst>
            </c:dLbl>
            <c:dLbl>
              <c:idx val="4"/>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9-E9D8-4184-BD5F-D77BABE6905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&lt;10%</c:v>
                </c:pt>
                <c:pt idx="1">
                  <c:v>10%–24%</c:v>
                </c:pt>
                <c:pt idx="2">
                  <c:v>&gt;25%</c:v>
                </c:pt>
                <c:pt idx="3">
                  <c:v>Don't know</c:v>
                </c:pt>
              </c:strCache>
            </c:strRef>
          </c:cat>
          <c:val>
            <c:numRef>
              <c:f>Sheet1!$C$2:$C$5</c:f>
              <c:numCache>
                <c:formatCode>0%</c:formatCode>
                <c:ptCount val="4"/>
                <c:pt idx="0">
                  <c:v>0.4056029232643118</c:v>
                </c:pt>
                <c:pt idx="1">
                  <c:v>0.44031668696711329</c:v>
                </c:pt>
                <c:pt idx="2">
                  <c:v>0.14000000000000001</c:v>
                </c:pt>
                <c:pt idx="3">
                  <c:v>8.5261875761266752E-3</c:v>
                </c:pt>
              </c:numCache>
            </c:numRef>
          </c:val>
          <c:extLst>
            <c:ext xmlns:c16="http://schemas.microsoft.com/office/drawing/2014/chart" uri="{C3380CC4-5D6E-409C-BE32-E72D297353CC}">
              <c16:uniqueId val="{0000000A-E9D8-4184-BD5F-D77BABE69057}"/>
            </c:ext>
          </c:extLst>
        </c:ser>
        <c:dLbls>
          <c:showLegendKey val="0"/>
          <c:showVal val="0"/>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Sheet1!$B$1</c15:sqref>
                        </c15:formulaRef>
                      </c:ext>
                    </c:extLst>
                    <c:strCache>
                      <c:ptCount val="1"/>
                      <c:pt idx="0">
                        <c:v>Ages 19–64</c:v>
                      </c:pt>
                    </c:strCache>
                  </c:strRef>
                </c:tx>
                <c:dPt>
                  <c:idx val="0"/>
                  <c:bubble3D val="0"/>
                  <c:spPr>
                    <a:solidFill>
                      <a:schemeClr val="accent2">
                        <a:shade val="53000"/>
                      </a:schemeClr>
                    </a:solidFill>
                    <a:ln>
                      <a:noFill/>
                    </a:ln>
                    <a:effectLst/>
                  </c:spPr>
                  <c:extLst>
                    <c:ext xmlns:c16="http://schemas.microsoft.com/office/drawing/2014/chart" uri="{C3380CC4-5D6E-409C-BE32-E72D297353CC}">
                      <c16:uniqueId val="{0000000C-E9D8-4184-BD5F-D77BABE69057}"/>
                    </c:ext>
                  </c:extLst>
                </c:dPt>
                <c:dPt>
                  <c:idx val="1"/>
                  <c:bubble3D val="0"/>
                  <c:spPr>
                    <a:solidFill>
                      <a:schemeClr val="accent2">
                        <a:shade val="76000"/>
                      </a:schemeClr>
                    </a:solidFill>
                    <a:ln>
                      <a:noFill/>
                    </a:ln>
                    <a:effectLst/>
                  </c:spPr>
                  <c:extLst>
                    <c:ext xmlns:c16="http://schemas.microsoft.com/office/drawing/2014/chart" uri="{C3380CC4-5D6E-409C-BE32-E72D297353CC}">
                      <c16:uniqueId val="{0000000E-E9D8-4184-BD5F-D77BABE69057}"/>
                    </c:ext>
                  </c:extLst>
                </c:dPt>
                <c:dPt>
                  <c:idx val="2"/>
                  <c:bubble3D val="0"/>
                  <c:spPr>
                    <a:solidFill>
                      <a:schemeClr val="accent2"/>
                    </a:solidFill>
                    <a:ln>
                      <a:noFill/>
                    </a:ln>
                    <a:effectLst/>
                  </c:spPr>
                  <c:extLst>
                    <c:ext xmlns:c16="http://schemas.microsoft.com/office/drawing/2014/chart" uri="{C3380CC4-5D6E-409C-BE32-E72D297353CC}">
                      <c16:uniqueId val="{00000010-E9D8-4184-BD5F-D77BABE69057}"/>
                    </c:ext>
                  </c:extLst>
                </c:dPt>
                <c:dPt>
                  <c:idx val="3"/>
                  <c:bubble3D val="0"/>
                  <c:spPr>
                    <a:solidFill>
                      <a:schemeClr val="accent2">
                        <a:tint val="77000"/>
                      </a:schemeClr>
                    </a:solidFill>
                    <a:ln>
                      <a:noFill/>
                    </a:ln>
                    <a:effectLst/>
                  </c:spPr>
                  <c:extLst>
                    <c:ext xmlns:c16="http://schemas.microsoft.com/office/drawing/2014/chart" uri="{C3380CC4-5D6E-409C-BE32-E72D297353CC}">
                      <c16:uniqueId val="{00000012-E9D8-4184-BD5F-D77BABE69057}"/>
                    </c:ext>
                  </c:extLst>
                </c:dPt>
                <c:dPt>
                  <c:idx val="4"/>
                  <c:bubble3D val="0"/>
                  <c:spPr>
                    <a:solidFill>
                      <a:schemeClr val="accent2">
                        <a:tint val="54000"/>
                      </a:schemeClr>
                    </a:solidFill>
                    <a:ln>
                      <a:noFill/>
                    </a:ln>
                    <a:effectLst/>
                  </c:spPr>
                  <c:extLst>
                    <c:ext xmlns:c16="http://schemas.microsoft.com/office/drawing/2014/chart" uri="{C3380CC4-5D6E-409C-BE32-E72D297353CC}">
                      <c16:uniqueId val="{00000014-E9D8-4184-BD5F-D77BABE6905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Sheet1!$A$2:$A$5</c15:sqref>
                        </c15:formulaRef>
                      </c:ext>
                    </c:extLst>
                    <c:strCache>
                      <c:ptCount val="4"/>
                      <c:pt idx="0">
                        <c:v>&lt;10%</c:v>
                      </c:pt>
                      <c:pt idx="1">
                        <c:v>10%–24%</c:v>
                      </c:pt>
                      <c:pt idx="2">
                        <c:v>&gt;25%</c:v>
                      </c:pt>
                      <c:pt idx="3">
                        <c:v>Don't know</c:v>
                      </c:pt>
                    </c:strCache>
                  </c:strRef>
                </c:cat>
                <c:val>
                  <c:numRef>
                    <c:extLst>
                      <c:ext uri="{02D57815-91ED-43cb-92C2-25804820EDAC}">
                        <c15:formulaRef>
                          <c15:sqref>Sheet1!$B$2:$B$5</c15:sqref>
                        </c15:formulaRef>
                      </c:ext>
                    </c:extLst>
                    <c:numCache>
                      <c:formatCode>0%</c:formatCode>
                      <c:ptCount val="4"/>
                      <c:pt idx="0">
                        <c:v>0.3888888888888889</c:v>
                      </c:pt>
                      <c:pt idx="1">
                        <c:v>0.34343434343434343</c:v>
                      </c:pt>
                      <c:pt idx="2">
                        <c:v>0.16414141414141414</c:v>
                      </c:pt>
                      <c:pt idx="3">
                        <c:v>1.7676767676767676E-2</c:v>
                      </c:pt>
                    </c:numCache>
                  </c:numRef>
                </c:val>
                <c:extLst>
                  <c:ext xmlns:c16="http://schemas.microsoft.com/office/drawing/2014/chart" uri="{C3380CC4-5D6E-409C-BE32-E72D297353CC}">
                    <c16:uniqueId val="{00000015-E9D8-4184-BD5F-D77BABE69057}"/>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Column1</c:v>
                      </c:pt>
                    </c:strCache>
                  </c:strRef>
                </c:tx>
                <c:dPt>
                  <c:idx val="0"/>
                  <c:bubble3D val="0"/>
                  <c:spPr>
                    <a:solidFill>
                      <a:schemeClr val="accent2">
                        <a:shade val="53000"/>
                      </a:schemeClr>
                    </a:solidFill>
                    <a:ln>
                      <a:noFill/>
                    </a:ln>
                    <a:effectLst/>
                  </c:spPr>
                  <c:extLst xmlns:c15="http://schemas.microsoft.com/office/drawing/2012/chart">
                    <c:ext xmlns:c16="http://schemas.microsoft.com/office/drawing/2014/chart" uri="{C3380CC4-5D6E-409C-BE32-E72D297353CC}">
                      <c16:uniqueId val="{00000017-E9D8-4184-BD5F-D77BABE69057}"/>
                    </c:ext>
                  </c:extLst>
                </c:dPt>
                <c:dPt>
                  <c:idx val="1"/>
                  <c:bubble3D val="0"/>
                  <c:spPr>
                    <a:solidFill>
                      <a:schemeClr val="accent2">
                        <a:shade val="76000"/>
                      </a:schemeClr>
                    </a:solidFill>
                    <a:ln>
                      <a:noFill/>
                    </a:ln>
                    <a:effectLst/>
                  </c:spPr>
                  <c:extLst xmlns:c15="http://schemas.microsoft.com/office/drawing/2012/chart">
                    <c:ext xmlns:c16="http://schemas.microsoft.com/office/drawing/2014/chart" uri="{C3380CC4-5D6E-409C-BE32-E72D297353CC}">
                      <c16:uniqueId val="{00000019-E9D8-4184-BD5F-D77BABE69057}"/>
                    </c:ext>
                  </c:extLst>
                </c:dPt>
                <c:dPt>
                  <c:idx val="2"/>
                  <c:bubble3D val="0"/>
                  <c:spPr>
                    <a:solidFill>
                      <a:schemeClr val="accent2"/>
                    </a:solidFill>
                    <a:ln>
                      <a:noFill/>
                    </a:ln>
                    <a:effectLst/>
                  </c:spPr>
                  <c:extLst xmlns:c15="http://schemas.microsoft.com/office/drawing/2012/chart">
                    <c:ext xmlns:c16="http://schemas.microsoft.com/office/drawing/2014/chart" uri="{C3380CC4-5D6E-409C-BE32-E72D297353CC}">
                      <c16:uniqueId val="{0000001B-E9D8-4184-BD5F-D77BABE69057}"/>
                    </c:ext>
                  </c:extLst>
                </c:dPt>
                <c:dPt>
                  <c:idx val="3"/>
                  <c:bubble3D val="0"/>
                  <c:spPr>
                    <a:solidFill>
                      <a:schemeClr val="accent2">
                        <a:tint val="77000"/>
                      </a:schemeClr>
                    </a:solidFill>
                    <a:ln>
                      <a:noFill/>
                    </a:ln>
                    <a:effectLst/>
                  </c:spPr>
                  <c:extLst xmlns:c15="http://schemas.microsoft.com/office/drawing/2012/chart">
                    <c:ext xmlns:c16="http://schemas.microsoft.com/office/drawing/2014/chart" uri="{C3380CC4-5D6E-409C-BE32-E72D297353CC}">
                      <c16:uniqueId val="{0000001D-E9D8-4184-BD5F-D77BABE69057}"/>
                    </c:ext>
                  </c:extLst>
                </c:dPt>
                <c:dPt>
                  <c:idx val="4"/>
                  <c:bubble3D val="0"/>
                  <c:spPr>
                    <a:solidFill>
                      <a:schemeClr val="accent2">
                        <a:tint val="54000"/>
                      </a:schemeClr>
                    </a:solidFill>
                    <a:ln>
                      <a:noFill/>
                    </a:ln>
                    <a:effectLst/>
                  </c:spPr>
                  <c:extLst xmlns:c15="http://schemas.microsoft.com/office/drawing/2012/chart">
                    <c:ext xmlns:c16="http://schemas.microsoft.com/office/drawing/2014/chart" uri="{C3380CC4-5D6E-409C-BE32-E72D297353CC}">
                      <c16:uniqueId val="{0000001F-E9D8-4184-BD5F-D77BABE6905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Sheet1!$A$2:$A$5</c15:sqref>
                        </c15:formulaRef>
                      </c:ext>
                    </c:extLst>
                    <c:strCache>
                      <c:ptCount val="4"/>
                      <c:pt idx="0">
                        <c:v>&lt;10%</c:v>
                      </c:pt>
                      <c:pt idx="1">
                        <c:v>10%–24%</c:v>
                      </c:pt>
                      <c:pt idx="2">
                        <c:v>&gt;25%</c:v>
                      </c:pt>
                      <c:pt idx="3">
                        <c:v>Don't know</c:v>
                      </c:pt>
                    </c:strCache>
                  </c:strRef>
                </c:cat>
                <c:val>
                  <c:numRef>
                    <c:extLst xmlns:c15="http://schemas.microsoft.com/office/drawing/2012/chart">
                      <c:ext xmlns:c15="http://schemas.microsoft.com/office/drawing/2012/chart" uri="{02D57815-91ED-43cb-92C2-25804820EDAC}">
                        <c15:formulaRef>
                          <c15:sqref>Sheet1!$D$2:$D$5</c15:sqref>
                        </c15:formulaRef>
                      </c:ext>
                    </c:extLst>
                    <c:numCache>
                      <c:formatCode>General</c:formatCode>
                      <c:ptCount val="4"/>
                    </c:numCache>
                  </c:numRef>
                </c:val>
                <c:extLst xmlns:c15="http://schemas.microsoft.com/office/drawing/2012/chart">
                  <c:ext xmlns:c16="http://schemas.microsoft.com/office/drawing/2014/chart" uri="{C3380CC4-5D6E-409C-BE32-E72D297353CC}">
                    <c16:uniqueId val="{00000020-E9D8-4184-BD5F-D77BABE69057}"/>
                  </c:ext>
                </c:extLst>
              </c15:ser>
            </c15:filteredPieSeries>
          </c:ext>
        </c:extLst>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100411555698396E-2"/>
          <c:y val="3.3944526121361715E-2"/>
          <c:w val="0.96882086167800452"/>
          <c:h val="0.89592354038311439"/>
        </c:manualLayout>
      </c:layout>
      <c:barChart>
        <c:barDir val="col"/>
        <c:grouping val="stacked"/>
        <c:varyColors val="0"/>
        <c:ser>
          <c:idx val="0"/>
          <c:order val="0"/>
          <c:tx>
            <c:strRef>
              <c:f>Sheet1!$A$2</c:f>
              <c:strCache>
                <c:ptCount val="1"/>
                <c:pt idx="0">
                  <c:v>Yes</c:v>
                </c:pt>
              </c:strCache>
            </c:strRef>
          </c:tx>
          <c:spPr>
            <a:solidFill>
              <a:schemeClr val="bg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C913-7648-BB98-057FAB27D509}"/>
              </c:ext>
            </c:extLst>
          </c:dPt>
          <c:dPt>
            <c:idx val="1"/>
            <c:invertIfNegative val="0"/>
            <c:bubble3D val="0"/>
            <c:spPr>
              <a:solidFill>
                <a:schemeClr val="bg2">
                  <a:alpha val="80000"/>
                </a:schemeClr>
              </a:solidFill>
              <a:ln>
                <a:noFill/>
              </a:ln>
              <a:effectLst/>
            </c:spPr>
            <c:extLst>
              <c:ext xmlns:c16="http://schemas.microsoft.com/office/drawing/2014/chart" uri="{C3380CC4-5D6E-409C-BE32-E72D297353CC}">
                <c16:uniqueId val="{00000001-C913-7648-BB98-057FAB27D509}"/>
              </c:ext>
            </c:extLst>
          </c:dPt>
          <c:dPt>
            <c:idx val="2"/>
            <c:invertIfNegative val="0"/>
            <c:bubble3D val="0"/>
            <c:spPr>
              <a:solidFill>
                <a:schemeClr val="bg2">
                  <a:lumMod val="75000"/>
                </a:schemeClr>
              </a:solidFill>
              <a:ln>
                <a:noFill/>
              </a:ln>
              <a:effectLst/>
            </c:spPr>
            <c:extLst>
              <c:ext xmlns:c16="http://schemas.microsoft.com/office/drawing/2014/chart" uri="{C3380CC4-5D6E-409C-BE32-E72D297353CC}">
                <c16:uniqueId val="{00000002-C913-7648-BB98-057FAB27D50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 Medicare beneficiaries</c:v>
                </c:pt>
                <c:pt idx="1">
                  <c:v>Ages 19–64</c:v>
                </c:pt>
                <c:pt idx="2">
                  <c:v>Age 65+</c:v>
                </c:pt>
              </c:strCache>
            </c:strRef>
          </c:cat>
          <c:val>
            <c:numRef>
              <c:f>Sheet1!$B$2:$D$2</c:f>
              <c:numCache>
                <c:formatCode>0%</c:formatCode>
                <c:ptCount val="3"/>
                <c:pt idx="0">
                  <c:v>0.21</c:v>
                </c:pt>
                <c:pt idx="1">
                  <c:v>0.42</c:v>
                </c:pt>
                <c:pt idx="2">
                  <c:v>0.17</c:v>
                </c:pt>
              </c:numCache>
            </c:numRef>
          </c:val>
          <c:extLst>
            <c:ext xmlns:c16="http://schemas.microsoft.com/office/drawing/2014/chart" uri="{C3380CC4-5D6E-409C-BE32-E72D297353CC}">
              <c16:uniqueId val="{00000000-4720-4647-ADF5-15781C829911}"/>
            </c:ext>
          </c:extLst>
        </c:ser>
        <c:dLbls>
          <c:showLegendKey val="0"/>
          <c:showVal val="0"/>
          <c:showCatName val="0"/>
          <c:showSerName val="0"/>
          <c:showPercent val="0"/>
          <c:showBubbleSize val="0"/>
        </c:dLbls>
        <c:gapWidth val="200"/>
        <c:overlap val="100"/>
        <c:axId val="1089459840"/>
        <c:axId val="1089460800"/>
      </c:barChart>
      <c:catAx>
        <c:axId val="108945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89460800"/>
        <c:crosses val="autoZero"/>
        <c:auto val="1"/>
        <c:lblAlgn val="ctr"/>
        <c:lblOffset val="100"/>
        <c:noMultiLvlLbl val="0"/>
      </c:catAx>
      <c:valAx>
        <c:axId val="1089460800"/>
        <c:scaling>
          <c:orientation val="minMax"/>
          <c:max val="0.8"/>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89459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666874073879001E-2"/>
          <c:y val="3.4166781783855966E-2"/>
          <c:w val="0.94933312592612096"/>
          <c:h val="0.8947319432293187"/>
        </c:manualLayout>
      </c:layout>
      <c:barChart>
        <c:barDir val="col"/>
        <c:grouping val="stacked"/>
        <c:varyColors val="0"/>
        <c:ser>
          <c:idx val="0"/>
          <c:order val="0"/>
          <c:tx>
            <c:strRef>
              <c:f>Sheet1!$A$2</c:f>
              <c:strCache>
                <c:ptCount val="1"/>
                <c:pt idx="0">
                  <c:v>Yes</c:v>
                </c:pt>
              </c:strCache>
            </c:strRef>
          </c:tx>
          <c:spPr>
            <a:solidFill>
              <a:schemeClr val="bg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8463-D74D-B4CA-87A17A877D9D}"/>
              </c:ext>
            </c:extLst>
          </c:dPt>
          <c:dPt>
            <c:idx val="1"/>
            <c:invertIfNegative val="0"/>
            <c:bubble3D val="0"/>
            <c:spPr>
              <a:solidFill>
                <a:schemeClr val="bg2">
                  <a:alpha val="80000"/>
                </a:schemeClr>
              </a:solidFill>
              <a:ln>
                <a:noFill/>
              </a:ln>
              <a:effectLst/>
            </c:spPr>
            <c:extLst>
              <c:ext xmlns:c16="http://schemas.microsoft.com/office/drawing/2014/chart" uri="{C3380CC4-5D6E-409C-BE32-E72D297353CC}">
                <c16:uniqueId val="{00000001-8463-D74D-B4CA-87A17A877D9D}"/>
              </c:ext>
            </c:extLst>
          </c:dPt>
          <c:dPt>
            <c:idx val="2"/>
            <c:invertIfNegative val="0"/>
            <c:bubble3D val="0"/>
            <c:spPr>
              <a:solidFill>
                <a:schemeClr val="bg2">
                  <a:lumMod val="75000"/>
                </a:schemeClr>
              </a:solidFill>
              <a:ln>
                <a:noFill/>
              </a:ln>
              <a:effectLst/>
            </c:spPr>
            <c:extLst>
              <c:ext xmlns:c16="http://schemas.microsoft.com/office/drawing/2014/chart" uri="{C3380CC4-5D6E-409C-BE32-E72D297353CC}">
                <c16:uniqueId val="{00000002-8463-D74D-B4CA-87A17A877D9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All Medicare beneficiaries</c:v>
                </c:pt>
                <c:pt idx="1">
                  <c:v>Ages 19–64</c:v>
                </c:pt>
                <c:pt idx="2">
                  <c:v>Age 65+</c:v>
                </c:pt>
              </c:strCache>
            </c:strRef>
          </c:cat>
          <c:val>
            <c:numRef>
              <c:f>Sheet1!$B$2:$D$2</c:f>
              <c:numCache>
                <c:formatCode>0%</c:formatCode>
                <c:ptCount val="3"/>
                <c:pt idx="0">
                  <c:v>0.54</c:v>
                </c:pt>
                <c:pt idx="1">
                  <c:v>0.63</c:v>
                </c:pt>
                <c:pt idx="2">
                  <c:v>0.5</c:v>
                </c:pt>
              </c:numCache>
            </c:numRef>
          </c:val>
          <c:extLst>
            <c:ext xmlns:c16="http://schemas.microsoft.com/office/drawing/2014/chart" uri="{C3380CC4-5D6E-409C-BE32-E72D297353CC}">
              <c16:uniqueId val="{00000000-0CF0-4482-83E2-41E49C6F0333}"/>
            </c:ext>
          </c:extLst>
        </c:ser>
        <c:dLbls>
          <c:showLegendKey val="0"/>
          <c:showVal val="0"/>
          <c:showCatName val="0"/>
          <c:showSerName val="0"/>
          <c:showPercent val="0"/>
          <c:showBubbleSize val="0"/>
        </c:dLbls>
        <c:gapWidth val="200"/>
        <c:overlap val="100"/>
        <c:axId val="1077231807"/>
        <c:axId val="1077232767"/>
      </c:barChart>
      <c:catAx>
        <c:axId val="1077231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77232767"/>
        <c:crosses val="autoZero"/>
        <c:auto val="1"/>
        <c:lblAlgn val="ctr"/>
        <c:lblOffset val="100"/>
        <c:noMultiLvlLbl val="0"/>
      </c:catAx>
      <c:valAx>
        <c:axId val="1077232767"/>
        <c:scaling>
          <c:orientation val="minMax"/>
          <c:max val="0.8"/>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772318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595185013296407E-2"/>
          <c:y val="9.318190279406563E-2"/>
          <c:w val="0.94840481498670359"/>
          <c:h val="0.79972892351222069"/>
        </c:manualLayout>
      </c:layout>
      <c:barChart>
        <c:barDir val="col"/>
        <c:grouping val="clustered"/>
        <c:varyColors val="0"/>
        <c:ser>
          <c:idx val="2"/>
          <c:order val="0"/>
          <c:tx>
            <c:strRef>
              <c:f>Sheet1!$D$1</c:f>
              <c:strCache>
                <c:ptCount val="1"/>
                <c:pt idx="0">
                  <c:v>All Medicare beneficiaries</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Food</c:v>
                </c:pt>
                <c:pt idx="1">
                  <c:v>Utility bills</c:v>
                </c:pt>
                <c:pt idx="2">
                  <c:v>Credit card bills</c:v>
                </c:pt>
                <c:pt idx="3">
                  <c:v>Housing rent/
mortgage</c:v>
                </c:pt>
                <c:pt idx="4">
                  <c:v>Car payments
or other loans</c:v>
                </c:pt>
              </c:strCache>
            </c:strRef>
          </c:cat>
          <c:val>
            <c:numRef>
              <c:f>Sheet1!$D$2:$D$6</c:f>
              <c:numCache>
                <c:formatCode>0%</c:formatCode>
                <c:ptCount val="5"/>
                <c:pt idx="0">
                  <c:v>0.26</c:v>
                </c:pt>
                <c:pt idx="1">
                  <c:v>0.23402770905492332</c:v>
                </c:pt>
                <c:pt idx="2">
                  <c:v>0.21149925779317169</c:v>
                </c:pt>
                <c:pt idx="3">
                  <c:v>0.16</c:v>
                </c:pt>
                <c:pt idx="4">
                  <c:v>0.17</c:v>
                </c:pt>
              </c:numCache>
            </c:numRef>
          </c:val>
          <c:extLst xmlns:c15="http://schemas.microsoft.com/office/drawing/2012/chart">
            <c:ext xmlns:c16="http://schemas.microsoft.com/office/drawing/2014/chart" uri="{C3380CC4-5D6E-409C-BE32-E72D297353CC}">
              <c16:uniqueId val="{00000002-3293-4ADA-8BF5-8869173D0B73}"/>
            </c:ext>
          </c:extLst>
        </c:ser>
        <c:ser>
          <c:idx val="0"/>
          <c:order val="1"/>
          <c:tx>
            <c:strRef>
              <c:f>Sheet1!$B$1</c:f>
              <c:strCache>
                <c:ptCount val="1"/>
                <c:pt idx="0">
                  <c:v>Ages 19–64</c:v>
                </c:pt>
              </c:strCache>
            </c:strRef>
          </c:tx>
          <c:spPr>
            <a:solidFill>
              <a:schemeClr val="bg2">
                <a:alpha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Food</c:v>
                </c:pt>
                <c:pt idx="1">
                  <c:v>Utility bills</c:v>
                </c:pt>
                <c:pt idx="2">
                  <c:v>Credit card bills</c:v>
                </c:pt>
                <c:pt idx="3">
                  <c:v>Housing rent/
mortgage</c:v>
                </c:pt>
                <c:pt idx="4">
                  <c:v>Car payments
or other loans</c:v>
                </c:pt>
              </c:strCache>
            </c:strRef>
          </c:cat>
          <c:val>
            <c:numRef>
              <c:f>Sheet1!$B$2:$B$6</c:f>
              <c:numCache>
                <c:formatCode>0%</c:formatCode>
                <c:ptCount val="5"/>
                <c:pt idx="0">
                  <c:v>0.42</c:v>
                </c:pt>
                <c:pt idx="1">
                  <c:v>0.43</c:v>
                </c:pt>
                <c:pt idx="2">
                  <c:v>0.36</c:v>
                </c:pt>
                <c:pt idx="3">
                  <c:v>0.35</c:v>
                </c:pt>
                <c:pt idx="4">
                  <c:v>0.3</c:v>
                </c:pt>
              </c:numCache>
            </c:numRef>
          </c:val>
          <c:extLst>
            <c:ext xmlns:c16="http://schemas.microsoft.com/office/drawing/2014/chart" uri="{C3380CC4-5D6E-409C-BE32-E72D297353CC}">
              <c16:uniqueId val="{00000000-3293-4ADA-8BF5-8869173D0B73}"/>
            </c:ext>
          </c:extLst>
        </c:ser>
        <c:ser>
          <c:idx val="1"/>
          <c:order val="2"/>
          <c:tx>
            <c:strRef>
              <c:f>Sheet1!$C$1</c:f>
              <c:strCache>
                <c:ptCount val="1"/>
                <c:pt idx="0">
                  <c:v>Age 65+</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Food</c:v>
                </c:pt>
                <c:pt idx="1">
                  <c:v>Utility bills</c:v>
                </c:pt>
                <c:pt idx="2">
                  <c:v>Credit card bills</c:v>
                </c:pt>
                <c:pt idx="3">
                  <c:v>Housing rent/
mortgage</c:v>
                </c:pt>
                <c:pt idx="4">
                  <c:v>Car payments
or other loans</c:v>
                </c:pt>
              </c:strCache>
            </c:strRef>
          </c:cat>
          <c:val>
            <c:numRef>
              <c:f>Sheet1!$C$2:$C$6</c:f>
              <c:numCache>
                <c:formatCode>0%</c:formatCode>
                <c:ptCount val="5"/>
                <c:pt idx="0">
                  <c:v>0.23325213154689403</c:v>
                </c:pt>
                <c:pt idx="1">
                  <c:v>0.18879415347137637</c:v>
                </c:pt>
                <c:pt idx="2">
                  <c:v>0.17722289890377588</c:v>
                </c:pt>
                <c:pt idx="3">
                  <c:v>0.12606577344701583</c:v>
                </c:pt>
                <c:pt idx="4">
                  <c:v>0.14799025578562727</c:v>
                </c:pt>
              </c:numCache>
            </c:numRef>
          </c:val>
          <c:extLst>
            <c:ext xmlns:c16="http://schemas.microsoft.com/office/drawing/2014/chart" uri="{C3380CC4-5D6E-409C-BE32-E72D297353CC}">
              <c16:uniqueId val="{00000001-3293-4ADA-8BF5-8869173D0B73}"/>
            </c:ext>
          </c:extLst>
        </c:ser>
        <c:dLbls>
          <c:showLegendKey val="0"/>
          <c:showVal val="0"/>
          <c:showCatName val="0"/>
          <c:showSerName val="0"/>
          <c:showPercent val="0"/>
          <c:showBubbleSize val="0"/>
        </c:dLbls>
        <c:gapWidth val="70"/>
        <c:axId val="1079658832"/>
        <c:axId val="1079655952"/>
        <c:extLst/>
      </c:barChart>
      <c:catAx>
        <c:axId val="107965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79655952"/>
        <c:crosses val="autoZero"/>
        <c:auto val="1"/>
        <c:lblAlgn val="ctr"/>
        <c:lblOffset val="100"/>
        <c:noMultiLvlLbl val="0"/>
      </c:catAx>
      <c:valAx>
        <c:axId val="1079655952"/>
        <c:scaling>
          <c:orientation val="minMax"/>
          <c:max val="0.8"/>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79658832"/>
        <c:crosses val="autoZero"/>
        <c:crossBetween val="between"/>
      </c:valAx>
      <c:spPr>
        <a:noFill/>
        <a:ln>
          <a:noFill/>
        </a:ln>
        <a:effectLst/>
      </c:spPr>
    </c:plotArea>
    <c:legend>
      <c:legendPos val="t"/>
      <c:layout>
        <c:manualLayout>
          <c:xMode val="edge"/>
          <c:yMode val="edge"/>
          <c:x val="0.22682500585564572"/>
          <c:y val="2.4691358024691357E-2"/>
          <c:w val="0.61154042593838454"/>
          <c:h val="6.863079615048119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10/20/2023</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10/20/2023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630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1267143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729838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261646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979208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282898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93770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4071494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277749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2994315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hyperlink" Target="https://doi.org/10.26099/bf08-3735" TargetMode="External"/><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76960"/>
            <a:ext cx="9000999" cy="4571880"/>
          </a:xfrm>
        </p:spPr>
        <p:txBody>
          <a:bodyPr>
            <a:normAutofit/>
          </a:bodyPr>
          <a:lstStyle>
            <a:lvl1pPr marL="0" indent="0">
              <a:buNone/>
              <a:defRPr sz="1300" b="0" i="0">
                <a:solidFill>
                  <a:schemeClr val="tx1"/>
                </a:solidFill>
                <a:latin typeface="Suisse Int'l" panose="020B0804000000000000" pitchFamily="34" charset="77"/>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Suisse Int'l" panose="020B0804000000000000" pitchFamily="34" charset="77"/>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71499" y="0"/>
            <a:ext cx="9000999" cy="822960"/>
          </a:xfrm>
        </p:spPr>
        <p:txBody>
          <a:bodyPr>
            <a:normAutofit/>
          </a:bodyPr>
          <a:lstStyle>
            <a:lvl1pPr algn="l">
              <a:lnSpc>
                <a:spcPct val="100000"/>
              </a:lnSpc>
              <a:defRPr sz="1800" b="0" i="0" spc="0">
                <a:solidFill>
                  <a:schemeClr val="bg1"/>
                </a:solidFill>
                <a:latin typeface="Berlingske Serif Text Light" panose="02000403060000020004" pitchFamily="2"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46520"/>
            <a:ext cx="6449198" cy="276999"/>
          </a:xfrm>
          <a:prstGeom prst="rect">
            <a:avLst/>
          </a:prstGeom>
          <a:noFill/>
        </p:spPr>
        <p:txBody>
          <a:bodyPr wrap="square" lIns="0" tIns="0" rIns="0" bIns="0" rtlCol="0" anchor="ctr" anchorCtr="0">
            <a:spAutoFit/>
          </a:bodyPr>
          <a:lstStyle/>
          <a:p>
            <a:r>
              <a:rPr lang="en-US" sz="900" b="0" i="0" spc="0">
                <a:solidFill>
                  <a:schemeClr val="tx1"/>
                </a:solidFill>
                <a:latin typeface="Suisse Int'l" panose="020B0804000000000000" pitchFamily="34" charset="77"/>
              </a:rPr>
              <a:t>Source: Jesse Baumgartner et al., </a:t>
            </a:r>
            <a:r>
              <a:rPr lang="en-US" sz="900" b="0" i="0" spc="0">
                <a:solidFill>
                  <a:schemeClr val="tx1"/>
                </a:solidFill>
                <a:latin typeface="Suisse Int'l Italic" panose="020B0804000000000000" pitchFamily="34" charset="77"/>
              </a:rPr>
              <a:t>Inequities in Health and Health Care in Black and Latinx/Hispanic Communities: 23 Charts</a:t>
            </a:r>
            <a:r>
              <a:rPr lang="en-US" sz="900" b="0" i="0" spc="0">
                <a:solidFill>
                  <a:schemeClr val="tx1"/>
                </a:solidFill>
                <a:latin typeface="Suisse Int'l" panose="020B0804000000000000"/>
              </a:rPr>
              <a:t> </a:t>
            </a:r>
            <a:r>
              <a:rPr lang="en-US" sz="900" b="0" i="0" spc="0">
                <a:solidFill>
                  <a:schemeClr val="tx1"/>
                </a:solidFill>
                <a:latin typeface="Suisse Int'l" panose="020B0804000000000000" pitchFamily="34" charset="77"/>
              </a:rPr>
              <a:t>(Commonwealth Fund, June 2021).</a:t>
            </a:r>
          </a:p>
        </p:txBody>
      </p:sp>
      <p:sp>
        <p:nvSpPr>
          <p:cNvPr id="12" name="Text Placeholder 11">
            <a:extLst>
              <a:ext uri="{FF2B5EF4-FFF2-40B4-BE49-F238E27FC236}">
                <a16:creationId xmlns:a16="http://schemas.microsoft.com/office/drawing/2014/main" id="{4B28AA32-5E89-3849-A6DB-3DE897FE71EB}"/>
              </a:ext>
            </a:extLst>
          </p:cNvPr>
          <p:cNvSpPr>
            <a:spLocks noGrp="1"/>
          </p:cNvSpPr>
          <p:nvPr>
            <p:ph type="body" sz="quarter" idx="23"/>
          </p:nvPr>
        </p:nvSpPr>
        <p:spPr>
          <a:xfrm>
            <a:off x="71438" y="822325"/>
            <a:ext cx="5565775" cy="404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433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403418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653328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820535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576095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088857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1_CMWF Text White+Orange 2 Columns">
    <p:bg>
      <p:bgPr>
        <a:solidFill>
          <a:schemeClr val="tx2"/>
        </a:solidFill>
        <a:effectLst/>
      </p:bgPr>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400" b="0" spc="0" baseline="0">
                <a:solidFill>
                  <a:schemeClr val="bg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645920"/>
            <a:ext cx="7919046" cy="4390762"/>
          </a:xfrm>
        </p:spPr>
        <p:txBody>
          <a:bodyPr>
            <a:normAutofit/>
          </a:bodyPr>
          <a:lstStyle>
            <a:lvl1pPr marL="171446" indent="-171446">
              <a:lnSpc>
                <a:spcPct val="100000"/>
              </a:lnSpc>
              <a:spcBef>
                <a:spcPts val="800"/>
              </a:spcBef>
              <a:spcAft>
                <a:spcPts val="600"/>
              </a:spcAft>
              <a:buClr>
                <a:schemeClr val="accent6">
                  <a:lumMod val="20000"/>
                  <a:lumOff val="80000"/>
                </a:schemeClr>
              </a:buClr>
              <a:buFont typeface="Arial" panose="020B0604020202020204" pitchFamily="34" charset="0"/>
              <a:buChar char="•"/>
              <a:defRPr sz="1600">
                <a:solidFill>
                  <a:schemeClr val="bg1"/>
                </a:solidFill>
              </a:defRPr>
            </a:lvl1pPr>
            <a:lvl2pPr marL="344480" indent="-173034">
              <a:lnSpc>
                <a:spcPct val="100000"/>
              </a:lnSpc>
              <a:spcBef>
                <a:spcPts val="800"/>
              </a:spcBef>
              <a:spcAft>
                <a:spcPts val="600"/>
              </a:spcAft>
              <a:buClr>
                <a:schemeClr val="accent6">
                  <a:lumMod val="20000"/>
                  <a:lumOff val="80000"/>
                </a:schemeClr>
              </a:buClr>
              <a:buFont typeface="System Font Regular"/>
              <a:buChar char="−"/>
              <a:defRPr sz="1400">
                <a:solidFill>
                  <a:schemeClr val="bg1"/>
                </a:solidFill>
              </a:defRPr>
            </a:lvl2pPr>
            <a:lvl3pPr marL="515925"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3pPr>
            <a:lvl4pPr marL="687371"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4pPr>
            <a:lvl5pPr marL="858817" indent="-171446">
              <a:lnSpc>
                <a:spcPct val="100000"/>
              </a:lnSpc>
              <a:spcBef>
                <a:spcPts val="800"/>
              </a:spcBef>
              <a:spcAft>
                <a:spcPts val="600"/>
              </a:spcAft>
              <a:buClr>
                <a:schemeClr val="accent6">
                  <a:lumMod val="20000"/>
                  <a:lumOff val="80000"/>
                </a:schemeClr>
              </a:buClr>
              <a:buFont typeface="System Font Regular"/>
              <a:buChar cha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1" name="Picture 10">
            <a:extLst>
              <a:ext uri="{FF2B5EF4-FFF2-40B4-BE49-F238E27FC236}">
                <a16:creationId xmlns:a16="http://schemas.microsoft.com/office/drawing/2014/main" id="{AF3A2924-B779-EF46-A025-E72D9DE7AA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0677583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54674091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64197048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Click icon to add picture</a:t>
            </a:r>
          </a:p>
        </p:txBody>
      </p:sp>
    </p:spTree>
    <p:extLst>
      <p:ext uri="{BB962C8B-B14F-4D97-AF65-F5344CB8AC3E}">
        <p14:creationId xmlns:p14="http://schemas.microsoft.com/office/powerpoint/2010/main" val="37050129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dirty="0"/>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747520"/>
            <a:ext cx="8091115" cy="4119126"/>
          </a:xfrm>
        </p:spPr>
        <p:txBody>
          <a:bodyPr>
            <a:normAutofit/>
          </a:bodyPr>
          <a:lstStyle>
            <a:lvl1pPr marL="0" indent="0">
              <a:buNone/>
              <a:defRPr sz="1600">
                <a:solidFill>
                  <a:srgbClr val="4C515A"/>
                </a:solidFill>
              </a:defRPr>
            </a:lvl1pPr>
          </a:lstStyle>
          <a:p>
            <a:r>
              <a:rPr lang="en-US" dirty="0"/>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2" name="Text Placeholder 6">
            <a:extLst>
              <a:ext uri="{FF2B5EF4-FFF2-40B4-BE49-F238E27FC236}">
                <a16:creationId xmlns:a16="http://schemas.microsoft.com/office/drawing/2014/main" id="{47C62C8A-8A0A-94A7-3147-855FEC38A925}"/>
              </a:ext>
            </a:extLst>
          </p:cNvPr>
          <p:cNvSpPr>
            <a:spLocks noGrp="1"/>
          </p:cNvSpPr>
          <p:nvPr>
            <p:ph type="body" sz="quarter" idx="25" hasCustomPrompt="1"/>
          </p:nvPr>
        </p:nvSpPr>
        <p:spPr>
          <a:xfrm>
            <a:off x="627433" y="1559148"/>
            <a:ext cx="8136103" cy="151929"/>
          </a:xfrm>
        </p:spPr>
        <p:txBody>
          <a:bodyPr anchor="ctr" anchorCtr="0">
            <a:normAutofit/>
          </a:bodyPr>
          <a:lstStyle>
            <a:lvl1pPr marL="0" indent="0">
              <a:buNone/>
              <a:defRPr sz="1100" b="0" i="0">
                <a:solidFill>
                  <a:schemeClr val="tx1"/>
                </a:solidFill>
                <a:latin typeface="Arial" panose="020B0604020202020204" pitchFamily="34"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2113870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7113651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33061145"/>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99999616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26835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4921506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58949520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Click icon to add picture</a:t>
            </a:r>
          </a:p>
        </p:txBody>
      </p:sp>
    </p:spTree>
    <p:extLst>
      <p:ext uri="{BB962C8B-B14F-4D97-AF65-F5344CB8AC3E}">
        <p14:creationId xmlns:p14="http://schemas.microsoft.com/office/powerpoint/2010/main" val="319846524"/>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15" name="Chart Placeholder 5">
            <a:extLst>
              <a:ext uri="{FF2B5EF4-FFF2-40B4-BE49-F238E27FC236}">
                <a16:creationId xmlns:a16="http://schemas.microsoft.com/office/drawing/2014/main" id="{54B4F245-4519-954D-BF00-914B30CB8F12}"/>
              </a:ext>
            </a:extLst>
          </p:cNvPr>
          <p:cNvSpPr>
            <a:spLocks noGrp="1"/>
          </p:cNvSpPr>
          <p:nvPr>
            <p:ph type="chart" sz="quarter" idx="22"/>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286000" y="5687568"/>
            <a:ext cx="6021879" cy="777375"/>
          </a:xfrm>
        </p:spPr>
        <p:txBody>
          <a:bodyPr anchor="b" anchorCtr="0">
            <a:normAutofit/>
          </a:bodyPr>
          <a:lstStyle>
            <a:lvl1pPr marL="0" indent="0">
              <a:spcBef>
                <a:spcPts val="0"/>
              </a:spcBef>
              <a:spcAft>
                <a:spcPts val="600"/>
              </a:spcAft>
              <a:buNone/>
              <a:defRPr sz="800" spc="0">
                <a:solidFill>
                  <a:schemeClr val="tx1"/>
                </a:solidFill>
              </a:defRPr>
            </a:lvl1pPr>
          </a:lstStyle>
          <a:p>
            <a:pPr lvl="0"/>
            <a:r>
              <a:rPr lang="en-US" dirty="0"/>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Text Placeholder 11">
            <a:extLst>
              <a:ext uri="{FF2B5EF4-FFF2-40B4-BE49-F238E27FC236}">
                <a16:creationId xmlns:a16="http://schemas.microsoft.com/office/drawing/2014/main" id="{DE665328-26C1-324A-B8B3-F604B186F4CC}"/>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13" name="TextBox 12">
            <a:extLst>
              <a:ext uri="{FF2B5EF4-FFF2-40B4-BE49-F238E27FC236}">
                <a16:creationId xmlns:a16="http://schemas.microsoft.com/office/drawing/2014/main" id="{C812B985-4D91-467D-80E1-3A21E89AD8B9}"/>
              </a:ext>
            </a:extLst>
          </p:cNvPr>
          <p:cNvSpPr txBox="1"/>
          <p:nvPr userDrawn="1"/>
        </p:nvSpPr>
        <p:spPr>
          <a:xfrm>
            <a:off x="2286000" y="6492240"/>
            <a:ext cx="5486400" cy="274320"/>
          </a:xfrm>
          <a:prstGeom prst="rect">
            <a:avLst/>
          </a:prstGeom>
          <a:noFill/>
        </p:spPr>
        <p:txBody>
          <a:bodyPr wrap="square" lIns="0" tIns="0" rIns="0" bIns="0" rtlCol="0" anchor="b" anchorCtr="0">
            <a:spAutoFit/>
          </a:bodyPr>
          <a:lstStyle/>
          <a:p>
            <a:r>
              <a:rPr lang="en-US" sz="800" dirty="0"/>
              <a:t>Source: Michelle M. Doty et al., </a:t>
            </a:r>
            <a:r>
              <a:rPr lang="en-US" sz="800" i="1" dirty="0"/>
              <a:t>Comparing Nations on Timeliness and Coordination of Health Care: Findings from the 2021 Commonwealth Fund International Health Policy Survey of Older Adults</a:t>
            </a:r>
            <a:r>
              <a:rPr lang="en-US" sz="800" dirty="0"/>
              <a:t> (Commonwealth Fund, Oct. 2021),</a:t>
            </a:r>
          </a:p>
        </p:txBody>
      </p:sp>
    </p:spTree>
    <p:extLst>
      <p:ext uri="{BB962C8B-B14F-4D97-AF65-F5344CB8AC3E}">
        <p14:creationId xmlns:p14="http://schemas.microsoft.com/office/powerpoint/2010/main" val="3651247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1133933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731440548"/>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11492837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Click icon to add picture</a:t>
            </a:r>
          </a:p>
        </p:txBody>
      </p:sp>
    </p:spTree>
    <p:extLst>
      <p:ext uri="{BB962C8B-B14F-4D97-AF65-F5344CB8AC3E}">
        <p14:creationId xmlns:p14="http://schemas.microsoft.com/office/powerpoint/2010/main" val="752843557"/>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854797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1942330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Click icon to add picture</a:t>
            </a:r>
          </a:p>
        </p:txBody>
      </p:sp>
    </p:spTree>
    <p:extLst>
      <p:ext uri="{BB962C8B-B14F-4D97-AF65-F5344CB8AC3E}">
        <p14:creationId xmlns:p14="http://schemas.microsoft.com/office/powerpoint/2010/main" val="3109191297"/>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33178767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06062705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7478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20049065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85974097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5979256"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Tree>
    <p:extLst>
      <p:ext uri="{BB962C8B-B14F-4D97-AF65-F5344CB8AC3E}">
        <p14:creationId xmlns:p14="http://schemas.microsoft.com/office/powerpoint/2010/main" val="3146491492"/>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49351409"/>
      </p:ext>
    </p:extLst>
  </p:cSld>
  <p:clrMapOvr>
    <a:masterClrMapping/>
  </p:clrMapOvr>
  <p:hf sldNum="0" hdr="0" dt="0"/>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4095117033"/>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443206"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Sara R. Collins, Shreya Roy, and Relebohile Masitha, </a:t>
            </a:r>
            <a:r>
              <a:rPr lang="en-US" sz="800" b="0" i="1" dirty="0">
                <a:latin typeface="Arial" panose="020B0604020202020204" pitchFamily="34" charset="0"/>
                <a:cs typeface="Arial" panose="020B0604020202020204" pitchFamily="34" charset="0"/>
              </a:rPr>
              <a:t>Paying for It: How Health Care Costs and Medical Debt Are Making Americans Sicker and Poorer — Findings from the Commonwealth Fund 2023 Health Care Affordability Survey</a:t>
            </a:r>
            <a:r>
              <a:rPr lang="en-US" sz="800" b="0" i="0" dirty="0">
                <a:latin typeface="Arial" panose="020B0604020202020204" pitchFamily="34" charset="0"/>
                <a:cs typeface="Arial" panose="020B0604020202020204" pitchFamily="34" charset="0"/>
              </a:rPr>
              <a:t> (Commonwealth Fund, Oct. 2023). </a:t>
            </a:r>
            <a:r>
              <a:rPr lang="en-US" sz="800" b="0" i="0" dirty="0">
                <a:latin typeface="Arial" panose="020B0604020202020204" pitchFamily="34" charset="0"/>
                <a:cs typeface="Arial" panose="020B0604020202020204" pitchFamily="34" charset="0"/>
                <a:hlinkClick r:id="rId3"/>
              </a:rPr>
              <a:t>https://doi.org/10.26099/bf08-3735</a:t>
            </a:r>
            <a:endParaRPr lang="en-US" sz="800" b="0" i="0" dirty="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236764985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24615514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959359805"/>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034390885"/>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16951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4" name="Text Placeholder 11">
            <a:extLst>
              <a:ext uri="{FF2B5EF4-FFF2-40B4-BE49-F238E27FC236}">
                <a16:creationId xmlns:a16="http://schemas.microsoft.com/office/drawing/2014/main" id="{5767C8F2-ED89-404A-A063-8D1E37B1495E}"/>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166210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2.xml"/><Relationship Id="rId18" Type="http://schemas.openxmlformats.org/officeDocument/2006/relationships/slideLayout" Target="../slideLayouts/slideLayout27.xml"/><Relationship Id="rId26" Type="http://schemas.openxmlformats.org/officeDocument/2006/relationships/slideLayout" Target="../slideLayouts/slideLayout35.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34" Type="http://schemas.openxmlformats.org/officeDocument/2006/relationships/theme" Target="../theme/theme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slideLayout" Target="../slideLayouts/slideLayout34.xml"/><Relationship Id="rId33" Type="http://schemas.openxmlformats.org/officeDocument/2006/relationships/slideLayout" Target="../slideLayouts/slideLayout42.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29" Type="http://schemas.openxmlformats.org/officeDocument/2006/relationships/slideLayout" Target="../slideLayouts/slideLayout38.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slideLayout" Target="../slideLayouts/slideLayout33.xml"/><Relationship Id="rId32" Type="http://schemas.openxmlformats.org/officeDocument/2006/relationships/slideLayout" Target="../slideLayouts/slideLayout41.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28" Type="http://schemas.openxmlformats.org/officeDocument/2006/relationships/slideLayout" Target="../slideLayouts/slideLayout37.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31" Type="http://schemas.openxmlformats.org/officeDocument/2006/relationships/slideLayout" Target="../slideLayouts/slideLayout40.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 Id="rId27" Type="http://schemas.openxmlformats.org/officeDocument/2006/relationships/slideLayout" Target="../slideLayouts/slideLayout36.xml"/><Relationship Id="rId30" Type="http://schemas.openxmlformats.org/officeDocument/2006/relationships/slideLayout" Target="../slideLayouts/slideLayout39.xml"/><Relationship Id="rId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 id="2147483862" r:id="rId2"/>
    <p:sldLayoutId id="2147483865" r:id="rId3"/>
    <p:sldLayoutId id="2147483866" r:id="rId4"/>
    <p:sldLayoutId id="2147483867" r:id="rId5"/>
    <p:sldLayoutId id="2147483868" r:id="rId6"/>
    <p:sldLayoutId id="2147483869" r:id="rId7"/>
    <p:sldLayoutId id="2147483870" r:id="rId8"/>
    <p:sldLayoutId id="2147483871" r:id="rId9"/>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905"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 id="2147483889" r:id="rId18"/>
    <p:sldLayoutId id="2147483890" r:id="rId19"/>
    <p:sldLayoutId id="2147483891" r:id="rId20"/>
    <p:sldLayoutId id="2147483892" r:id="rId21"/>
    <p:sldLayoutId id="2147483893" r:id="rId22"/>
    <p:sldLayoutId id="2147483894" r:id="rId23"/>
    <p:sldLayoutId id="2147483895" r:id="rId24"/>
    <p:sldLayoutId id="2147483896" r:id="rId25"/>
    <p:sldLayoutId id="2147483897" r:id="rId26"/>
    <p:sldLayoutId id="2147483898" r:id="rId27"/>
    <p:sldLayoutId id="2147483899" r:id="rId28"/>
    <p:sldLayoutId id="2147483900" r:id="rId29"/>
    <p:sldLayoutId id="2147483902" r:id="rId30"/>
    <p:sldLayoutId id="2147483903" r:id="rId31"/>
    <p:sldLayoutId id="2147483904" r:id="rId32"/>
    <p:sldLayoutId id="2147483906" r:id="rId33"/>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www.commonwealthfund.org/publications/surveys/2023/oct/paying-for-it-costs-debt-americans-sicker-poorer-2023-affordability-survey"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4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5B2B93D-77D1-0E4A-8596-DA5AEF090D6D}"/>
              </a:ext>
            </a:extLst>
          </p:cNvPr>
          <p:cNvSpPr>
            <a:spLocks noGrp="1"/>
          </p:cNvSpPr>
          <p:nvPr>
            <p:ph type="body" sz="quarter" idx="11"/>
          </p:nvPr>
        </p:nvSpPr>
        <p:spPr>
          <a:xfrm>
            <a:off x="652028" y="3747673"/>
            <a:ext cx="7729972" cy="1846303"/>
          </a:xfrm>
        </p:spPr>
        <p:txBody>
          <a:bodyPr>
            <a:normAutofit/>
          </a:bodyPr>
          <a:lstStyle/>
          <a:p>
            <a:r>
              <a:rPr lang="en-US" sz="1400" dirty="0"/>
              <a:t>Gretchen Jacobson</a:t>
            </a:r>
          </a:p>
          <a:p>
            <a:r>
              <a:rPr lang="en-US" sz="1400" dirty="0"/>
              <a:t>Faith Leonard</a:t>
            </a:r>
          </a:p>
          <a:p>
            <a:r>
              <a:rPr lang="en-US" sz="1400" dirty="0"/>
              <a:t>Sara R. Collins</a:t>
            </a:r>
          </a:p>
          <a:p>
            <a:endParaRPr lang="en-US" sz="1400" dirty="0"/>
          </a:p>
          <a:p>
            <a:r>
              <a:rPr lang="en-US" sz="1400" dirty="0"/>
              <a:t>October 2023</a:t>
            </a:r>
          </a:p>
        </p:txBody>
      </p:sp>
      <p:sp>
        <p:nvSpPr>
          <p:cNvPr id="5" name="Title 4"/>
          <p:cNvSpPr>
            <a:spLocks noGrp="1"/>
          </p:cNvSpPr>
          <p:nvPr>
            <p:ph type="ctrTitle"/>
          </p:nvPr>
        </p:nvSpPr>
        <p:spPr>
          <a:xfrm>
            <a:off x="652028" y="1344096"/>
            <a:ext cx="7927196" cy="952255"/>
          </a:xfrm>
        </p:spPr>
        <p:txBody>
          <a:bodyPr>
            <a:noAutofit/>
          </a:bodyPr>
          <a:lstStyle/>
          <a:p>
            <a:r>
              <a:rPr lang="en-US" sz="3600" dirty="0"/>
              <a:t>Can</a:t>
            </a:r>
            <a:r>
              <a:rPr lang="en-US" sz="3600" noProof="0" dirty="0"/>
              <a:t> Medicare Beneficiaries</a:t>
            </a:r>
            <a:r>
              <a:rPr lang="en-US" sz="3600" dirty="0"/>
              <a:t> </a:t>
            </a:r>
            <a:br>
              <a:rPr lang="en-US" sz="3600" dirty="0"/>
            </a:br>
            <a:r>
              <a:rPr lang="en-US" sz="3600" dirty="0"/>
              <a:t>Afford Their Health Care?</a:t>
            </a:r>
          </a:p>
        </p:txBody>
      </p:sp>
      <p:sp>
        <p:nvSpPr>
          <p:cNvPr id="6" name="Subtitle 5">
            <a:extLst>
              <a:ext uri="{FF2B5EF4-FFF2-40B4-BE49-F238E27FC236}">
                <a16:creationId xmlns:a16="http://schemas.microsoft.com/office/drawing/2014/main" id="{248C7BC4-0BD4-F24A-AB33-59EB1B8C8315}"/>
              </a:ext>
            </a:extLst>
          </p:cNvPr>
          <p:cNvSpPr>
            <a:spLocks noGrp="1"/>
          </p:cNvSpPr>
          <p:nvPr>
            <p:ph type="subTitle" idx="1"/>
          </p:nvPr>
        </p:nvSpPr>
        <p:spPr>
          <a:xfrm>
            <a:off x="652028" y="2609636"/>
            <a:ext cx="8088560" cy="659306"/>
          </a:xfrm>
        </p:spPr>
        <p:txBody>
          <a:bodyPr>
            <a:noAutofit/>
          </a:bodyPr>
          <a:lstStyle/>
          <a:p>
            <a:r>
              <a:rPr lang="en-US" sz="1800" dirty="0"/>
              <a:t>Findings from the Commonwealth Fund </a:t>
            </a:r>
            <a:br>
              <a:rPr lang="en-US" sz="1800" dirty="0"/>
            </a:br>
            <a:r>
              <a:rPr lang="en-US" sz="1800" dirty="0"/>
              <a:t>2023 Health Care Affordability Survey</a:t>
            </a:r>
          </a:p>
        </p:txBody>
      </p:sp>
    </p:spTree>
    <p:extLst>
      <p:ext uri="{BB962C8B-B14F-4D97-AF65-F5344CB8AC3E}">
        <p14:creationId xmlns:p14="http://schemas.microsoft.com/office/powerpoint/2010/main" val="17583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F2E0D-2419-0F08-64E8-C2A872130899}"/>
              </a:ext>
            </a:extLst>
          </p:cNvPr>
          <p:cNvSpPr>
            <a:spLocks noGrp="1"/>
          </p:cNvSpPr>
          <p:nvPr>
            <p:ph type="ctrTitle"/>
          </p:nvPr>
        </p:nvSpPr>
        <p:spPr>
          <a:xfrm>
            <a:off x="627063" y="339047"/>
            <a:ext cx="7920037" cy="907141"/>
          </a:xfrm>
        </p:spPr>
        <p:txBody>
          <a:bodyPr>
            <a:normAutofit/>
          </a:bodyPr>
          <a:lstStyle/>
          <a:p>
            <a:r>
              <a:rPr lang="en-US" sz="2800" noProof="0" dirty="0"/>
              <a:t>Acknowledgments</a:t>
            </a:r>
            <a:endParaRPr lang="en-US" sz="2800" dirty="0"/>
          </a:p>
        </p:txBody>
      </p:sp>
      <p:sp>
        <p:nvSpPr>
          <p:cNvPr id="5" name="Text Placeholder 4">
            <a:extLst>
              <a:ext uri="{FF2B5EF4-FFF2-40B4-BE49-F238E27FC236}">
                <a16:creationId xmlns:a16="http://schemas.microsoft.com/office/drawing/2014/main" id="{F37DE343-EA77-B406-5E20-063CB28D0189}"/>
              </a:ext>
            </a:extLst>
          </p:cNvPr>
          <p:cNvSpPr>
            <a:spLocks noGrp="1"/>
          </p:cNvSpPr>
          <p:nvPr>
            <p:ph type="body" sz="quarter" idx="16"/>
          </p:nvPr>
        </p:nvSpPr>
        <p:spPr>
          <a:xfrm>
            <a:off x="627435" y="1014984"/>
            <a:ext cx="7919046" cy="5029200"/>
          </a:xfrm>
        </p:spPr>
        <p:txBody>
          <a:bodyPr>
            <a:noAutofit/>
          </a:bodyPr>
          <a:lstStyle/>
          <a:p>
            <a:pPr marL="0" indent="0">
              <a:spcBef>
                <a:spcPts val="0"/>
              </a:spcBef>
              <a:spcAft>
                <a:spcPts val="1200"/>
              </a:spcAft>
              <a:buNone/>
            </a:pPr>
            <a:r>
              <a:rPr lang="en-US" sz="1400" dirty="0">
                <a:latin typeface="Arial" panose="020B0604020202020204" pitchFamily="34" charset="0"/>
                <a:cs typeface="Arial" panose="020B0604020202020204" pitchFamily="34" charset="0"/>
              </a:rPr>
              <a:t>The authors thank Robyn Rapoport, Elizabeth </a:t>
            </a:r>
            <a:r>
              <a:rPr lang="en-US" sz="1400" dirty="0" err="1">
                <a:latin typeface="Arial" panose="020B0604020202020204" pitchFamily="34" charset="0"/>
                <a:cs typeface="Arial" panose="020B0604020202020204" pitchFamily="34" charset="0"/>
              </a:rPr>
              <a:t>Sciupac</a:t>
            </a:r>
            <a:r>
              <a:rPr lang="en-US" sz="1400" dirty="0">
                <a:latin typeface="Arial" panose="020B0604020202020204" pitchFamily="34" charset="0"/>
                <a:cs typeface="Arial" panose="020B0604020202020204" pitchFamily="34" charset="0"/>
              </a:rPr>
              <a:t>, Hope Wilson, Rob Manley, and Jonathan Best of SSRS; and the Commonwealth Fund’s Joseph Betancourt, Melinda Abrams, Chris Hollander, Barry Scholl, </a:t>
            </a:r>
            <a:r>
              <a:rPr lang="en-US" sz="1400" dirty="0" err="1">
                <a:latin typeface="Arial" panose="020B0604020202020204" pitchFamily="34" charset="0"/>
                <a:cs typeface="Arial" panose="020B0604020202020204" pitchFamily="34" charset="0"/>
              </a:rPr>
              <a:t>Bethanne</a:t>
            </a:r>
            <a:r>
              <a:rPr lang="en-US" sz="1400" dirty="0">
                <a:latin typeface="Arial" panose="020B0604020202020204" pitchFamily="34" charset="0"/>
                <a:cs typeface="Arial" panose="020B0604020202020204" pitchFamily="34" charset="0"/>
              </a:rPr>
              <a:t> Fox, Neil Powe, Paul Frame, Jen Wilson, Arnav Shah, Relebohile Masitha, Munira Gunja, Evan Gumas, and Akeiisa Coleman.</a:t>
            </a:r>
          </a:p>
        </p:txBody>
      </p:sp>
    </p:spTree>
    <p:extLst>
      <p:ext uri="{BB962C8B-B14F-4D97-AF65-F5344CB8AC3E}">
        <p14:creationId xmlns:p14="http://schemas.microsoft.com/office/powerpoint/2010/main" val="2831226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3C40CDEA-0826-2D1C-05E2-C190BC54CF58}"/>
              </a:ext>
            </a:extLst>
          </p:cNvPr>
          <p:cNvSpPr>
            <a:spLocks noGrp="1"/>
          </p:cNvSpPr>
          <p:nvPr>
            <p:ph type="ctrTitle"/>
          </p:nvPr>
        </p:nvSpPr>
        <p:spPr>
          <a:xfrm>
            <a:off x="627434" y="339047"/>
            <a:ext cx="7919046" cy="907028"/>
          </a:xfrm>
        </p:spPr>
        <p:txBody>
          <a:bodyPr>
            <a:normAutofit/>
          </a:bodyPr>
          <a:lstStyle/>
          <a:p>
            <a:r>
              <a:rPr lang="en-US" sz="2800" dirty="0"/>
              <a:t>Overview</a:t>
            </a:r>
          </a:p>
        </p:txBody>
      </p:sp>
      <p:sp>
        <p:nvSpPr>
          <p:cNvPr id="22" name="Text Placeholder 21">
            <a:extLst>
              <a:ext uri="{FF2B5EF4-FFF2-40B4-BE49-F238E27FC236}">
                <a16:creationId xmlns:a16="http://schemas.microsoft.com/office/drawing/2014/main" id="{F744E5F9-43A5-979A-B6DE-7442F3AF2E0C}"/>
              </a:ext>
            </a:extLst>
          </p:cNvPr>
          <p:cNvSpPr>
            <a:spLocks noGrp="1"/>
          </p:cNvSpPr>
          <p:nvPr>
            <p:ph type="body" sz="quarter" idx="16"/>
          </p:nvPr>
        </p:nvSpPr>
        <p:spPr>
          <a:xfrm>
            <a:off x="627435" y="1010653"/>
            <a:ext cx="7919046" cy="5026029"/>
          </a:xfrm>
        </p:spPr>
        <p:txBody>
          <a:bodyPr>
            <a:noAutofit/>
          </a:bodyPr>
          <a:lstStyle/>
          <a:p>
            <a:pPr marL="0" marR="0" indent="0">
              <a:spcBef>
                <a:spcPts val="0"/>
              </a:spcBef>
              <a:spcAft>
                <a:spcPts val="1200"/>
              </a:spcAft>
              <a:buNone/>
            </a:pPr>
            <a:r>
              <a:rPr lang="en-US" sz="1400" dirty="0">
                <a:latin typeface="Arial" panose="020B0604020202020204" pitchFamily="34" charset="0"/>
                <a:cs typeface="Arial" panose="020B0604020202020204" pitchFamily="34" charset="0"/>
              </a:rPr>
              <a:t>Even Americans who have health insurance can struggle to pay for expenses like premiums, copayments, coinsurance, and uncovered health services. This includes many people with Medicare, both over and under age 65, many of whom cope with complex health care needs and live on fixed incomes. Faced with high out-of-pocket health costs and living expenses, a substantial number of Medicare beneficiaries are forced to choose between receiving needed care and paying for other essentials like food and utilities.</a:t>
            </a:r>
          </a:p>
          <a:p>
            <a:pPr marL="0" marR="0" indent="0" fontAlgn="base">
              <a:spcBef>
                <a:spcPts val="0"/>
              </a:spcBef>
              <a:buNone/>
            </a:pPr>
            <a:r>
              <a:rPr lang="en-US" sz="1400" dirty="0">
                <a:effectLst/>
                <a:latin typeface="Arial" panose="020B0604020202020204" pitchFamily="34" charset="0"/>
                <a:ea typeface="Times New Roman" panose="02020603050405020304" pitchFamily="18" charset="0"/>
                <a:cs typeface="Arial" panose="020B0604020202020204" pitchFamily="34" charset="0"/>
              </a:rPr>
              <a:t>The exhibits that follow present findings from the Commonwealth Fund 2023 Health Care Affordability Survey, a new, nationally representative survey of 7,873 adults age 19 and older fielded from April 18 through July 31, 2023. Focusing on the experiences of the </a:t>
            </a:r>
            <a:r>
              <a:rPr lang="en-US" sz="1400" dirty="0">
                <a:latin typeface="Arial" panose="020B0604020202020204" pitchFamily="34" charset="0"/>
                <a:ea typeface="Times New Roman" panose="02020603050405020304" pitchFamily="18" charset="0"/>
                <a:cs typeface="Arial" panose="020B0604020202020204" pitchFamily="34" charset="0"/>
              </a:rPr>
              <a:t>1,978</a:t>
            </a:r>
            <a:r>
              <a:rPr lang="en-US" sz="1400" dirty="0">
                <a:effectLst/>
                <a:latin typeface="Arial" panose="020B0604020202020204" pitchFamily="34" charset="0"/>
                <a:ea typeface="Times New Roman" panose="02020603050405020304" pitchFamily="18" charset="0"/>
                <a:cs typeface="Arial" panose="020B0604020202020204" pitchFamily="34" charset="0"/>
              </a:rPr>
              <a:t> Medicare beneficiaries included in the sample, the exhibits show that:</a:t>
            </a:r>
          </a:p>
          <a:p>
            <a:pPr marL="457200" lvl="1" indent="-228600">
              <a:buFont typeface="Arial" panose="020B0604020202020204" pitchFamily="34" charset="0"/>
              <a:buChar char="•"/>
              <a:tabLst>
                <a:tab pos="457200" algn="l"/>
              </a:tabLst>
            </a:pPr>
            <a:r>
              <a:rPr lang="en-US" kern="100" dirty="0">
                <a:latin typeface="Arial" panose="020B0604020202020204" pitchFamily="34" charset="0"/>
                <a:ea typeface="Calibri" panose="020F0502020204030204" pitchFamily="34" charset="0"/>
                <a:cs typeface="Arial" panose="020B0604020202020204" pitchFamily="34" charset="0"/>
              </a:rPr>
              <a:t>O</a:t>
            </a:r>
            <a:r>
              <a:rPr lang="en-US" sz="1400" kern="100" dirty="0">
                <a:effectLst/>
                <a:latin typeface="Arial" panose="020B0604020202020204" pitchFamily="34" charset="0"/>
                <a:ea typeface="Calibri" panose="020F0502020204030204" pitchFamily="34" charset="0"/>
                <a:cs typeface="Arial" panose="020B0604020202020204" pitchFamily="34" charset="0"/>
              </a:rPr>
              <a:t>ne-third of Medicare beneficiaries said it was difficult to afford health care costs, including more than half of beneficiaries under age 65.</a:t>
            </a:r>
          </a:p>
          <a:p>
            <a:pPr marL="457200" lvl="1" indent="-228600">
              <a:buFont typeface="Arial" panose="020B0604020202020204" pitchFamily="34" charset="0"/>
              <a:buChar char="•"/>
              <a:tabLst>
                <a:tab pos="457200" algn="l"/>
              </a:tabLst>
            </a:pPr>
            <a:r>
              <a:rPr lang="en-US" kern="100" dirty="0">
                <a:latin typeface="Arial" panose="020B0604020202020204" pitchFamily="34" charset="0"/>
                <a:ea typeface="Calibri" panose="020F0502020204030204" pitchFamily="34" charset="0"/>
                <a:cs typeface="Arial" panose="020B0604020202020204" pitchFamily="34" charset="0"/>
              </a:rPr>
              <a:t>More than</a:t>
            </a:r>
            <a:r>
              <a:rPr lang="en-US" sz="1400" kern="100" dirty="0">
                <a:effectLst/>
                <a:latin typeface="Arial" panose="020B0604020202020204" pitchFamily="34" charset="0"/>
                <a:ea typeface="Calibri" panose="020F0502020204030204" pitchFamily="34" charset="0"/>
                <a:cs typeface="Arial" panose="020B0604020202020204" pitchFamily="34" charset="0"/>
              </a:rPr>
              <a:t> one in five beneficiaries reported delaying or skipping needed health care because of the cost, including more than four in 10 under age 65.</a:t>
            </a:r>
          </a:p>
          <a:p>
            <a:pPr marL="457200" lvl="1" indent="-228600">
              <a:spcAft>
                <a:spcPts val="1200"/>
              </a:spcAft>
              <a:buFont typeface="Arial" panose="020B0604020202020204" pitchFamily="34" charset="0"/>
              <a:buChar char="•"/>
              <a:tabLst>
                <a:tab pos="457200" algn="l"/>
              </a:tabLst>
            </a:pPr>
            <a:r>
              <a:rPr lang="en-US" sz="1400" kern="100" dirty="0">
                <a:effectLst/>
                <a:latin typeface="Arial" panose="020B0604020202020204" pitchFamily="34" charset="0"/>
                <a:ea typeface="Calibri" panose="020F0502020204030204" pitchFamily="34" charset="0"/>
                <a:cs typeface="Arial" panose="020B0604020202020204" pitchFamily="34" charset="0"/>
              </a:rPr>
              <a:t>More than one in five beneficiaries said health care costs made it harder for them to afford food and utility bills, including more than four in 10 under age 65.</a:t>
            </a:r>
          </a:p>
          <a:p>
            <a:pPr marL="0" marR="0" indent="0">
              <a:spcBef>
                <a:spcPts val="0"/>
              </a:spcBef>
              <a:spcAft>
                <a:spcPts val="1200"/>
              </a:spcAft>
              <a:buNone/>
            </a:pPr>
            <a:r>
              <a:rPr lang="en-US" sz="1400" kern="100" dirty="0">
                <a:effectLst/>
                <a:latin typeface="Arial" panose="020B0604020202020204" pitchFamily="34" charset="0"/>
                <a:ea typeface="Calibri" panose="020F0502020204030204" pitchFamily="34" charset="0"/>
                <a:cs typeface="Arial" panose="020B0604020202020204" pitchFamily="34" charset="0"/>
              </a:rPr>
              <a:t>For more findings from the Commonwealth Fund 2023 Health Care Affordability Survey, see </a:t>
            </a:r>
            <a:r>
              <a:rPr lang="en-US" sz="1400" i="1" kern="100" dirty="0">
                <a:solidFill>
                  <a:schemeClr val="bg2"/>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Paying for It: How Health Care Costs and Medical Debt Are Making Americans Sicker and Poorer</a:t>
            </a:r>
            <a:r>
              <a:rPr lang="en-US" sz="1400" kern="100" dirty="0">
                <a:effectLst/>
                <a:latin typeface="Arial" panose="020B0604020202020204" pitchFamily="34" charset="0"/>
                <a:ea typeface="Calibri" panose="020F050202020403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54176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95CB-470C-F03B-6042-08827AEA2821}"/>
              </a:ext>
            </a:extLst>
          </p:cNvPr>
          <p:cNvSpPr>
            <a:spLocks noGrp="1"/>
          </p:cNvSpPr>
          <p:nvPr>
            <p:ph type="ctrTitle"/>
          </p:nvPr>
        </p:nvSpPr>
        <p:spPr>
          <a:xfrm>
            <a:off x="71499" y="274320"/>
            <a:ext cx="8961120" cy="756084"/>
          </a:xfrm>
        </p:spPr>
        <p:txBody>
          <a:bodyPr>
            <a:noAutofit/>
          </a:bodyPr>
          <a:lstStyle/>
          <a:p>
            <a:pPr>
              <a:lnSpc>
                <a:spcPct val="100000"/>
              </a:lnSpc>
            </a:pPr>
            <a:r>
              <a:rPr lang="en-US" sz="1800" dirty="0"/>
              <a:t>One-third of Medicare beneficiaries said it was somewhat or very difficult to afford health care costs, including half of people under age 65.</a:t>
            </a:r>
          </a:p>
        </p:txBody>
      </p:sp>
      <p:graphicFrame>
        <p:nvGraphicFramePr>
          <p:cNvPr id="9" name="Chart Placeholder 8">
            <a:extLst>
              <a:ext uri="{FF2B5EF4-FFF2-40B4-BE49-F238E27FC236}">
                <a16:creationId xmlns:a16="http://schemas.microsoft.com/office/drawing/2014/main" id="{88004614-9B27-6B22-1299-D62EECB3BE22}"/>
              </a:ext>
            </a:extLst>
          </p:cNvPr>
          <p:cNvGraphicFramePr>
            <a:graphicFrameLocks noGrp="1"/>
          </p:cNvGraphicFramePr>
          <p:nvPr>
            <p:ph type="chart" sz="quarter" idx="19"/>
            <p:extLst>
              <p:ext uri="{D42A27DB-BD31-4B8C-83A1-F6EECF244321}">
                <p14:modId xmlns:p14="http://schemas.microsoft.com/office/powerpoint/2010/main" val="3224234627"/>
              </p:ext>
            </p:extLst>
          </p:nvPr>
        </p:nvGraphicFramePr>
        <p:xfrm>
          <a:off x="73152" y="1371600"/>
          <a:ext cx="896112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F7AB7641-CE31-46D4-9E07-835574922D2B}"/>
              </a:ext>
            </a:extLst>
          </p:cNvPr>
          <p:cNvSpPr>
            <a:spLocks noGrp="1"/>
          </p:cNvSpPr>
          <p:nvPr>
            <p:ph type="body" sz="quarter" idx="21"/>
          </p:nvPr>
        </p:nvSpPr>
        <p:spPr/>
        <p:txBody>
          <a:bodyPr/>
          <a:lstStyle/>
          <a:p>
            <a:r>
              <a:rPr lang="en-US" dirty="0"/>
              <a:t>EXHIBIT 1</a:t>
            </a:r>
          </a:p>
        </p:txBody>
      </p:sp>
      <p:sp>
        <p:nvSpPr>
          <p:cNvPr id="6" name="Text Placeholder 5">
            <a:extLst>
              <a:ext uri="{FF2B5EF4-FFF2-40B4-BE49-F238E27FC236}">
                <a16:creationId xmlns:a16="http://schemas.microsoft.com/office/drawing/2014/main" id="{DE571C9E-B95B-B568-7ABC-9D64543B0710}"/>
              </a:ext>
            </a:extLst>
          </p:cNvPr>
          <p:cNvSpPr>
            <a:spLocks noGrp="1"/>
          </p:cNvSpPr>
          <p:nvPr>
            <p:ph type="body" sz="quarter" idx="25"/>
          </p:nvPr>
        </p:nvSpPr>
        <p:spPr>
          <a:xfrm>
            <a:off x="71499" y="1005840"/>
            <a:ext cx="8961120" cy="228600"/>
          </a:xfrm>
        </p:spPr>
        <p:txBody>
          <a:bodyPr anchor="t" anchorCtr="0">
            <a:noAutofit/>
          </a:bodyPr>
          <a:lstStyle/>
          <a:p>
            <a:r>
              <a:rPr lang="en-US" sz="1200" i="1" dirty="0">
                <a:latin typeface="Arial" panose="020B0604020202020204" pitchFamily="34" charset="0"/>
              </a:rPr>
              <a:t>Percentage of Medicare beneficiaries, by difficulty affording health care costs, by age</a:t>
            </a:r>
          </a:p>
        </p:txBody>
      </p:sp>
      <p:sp>
        <p:nvSpPr>
          <p:cNvPr id="7" name="Text Placeholder 4">
            <a:extLst>
              <a:ext uri="{FF2B5EF4-FFF2-40B4-BE49-F238E27FC236}">
                <a16:creationId xmlns:a16="http://schemas.microsoft.com/office/drawing/2014/main" id="{7294CCCB-78E3-B045-89C6-2584059C64D0}"/>
              </a:ext>
            </a:extLst>
          </p:cNvPr>
          <p:cNvSpPr txBox="1">
            <a:spLocks/>
          </p:cNvSpPr>
          <p:nvPr/>
        </p:nvSpPr>
        <p:spPr>
          <a:xfrm>
            <a:off x="71499" y="5742432"/>
            <a:ext cx="8961120" cy="453602"/>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800" b="0" i="0" kern="800" spc="-8">
                <a:solidFill>
                  <a:schemeClr val="tx1"/>
                </a:solidFill>
                <a:latin typeface="+mn-lt"/>
                <a:ea typeface="+mn-ea"/>
                <a:cs typeface="Arial" panose="020B0604020202020204" pitchFamily="34" charset="0"/>
              </a:defRPr>
            </a:lvl1pPr>
            <a:lvl2pPr marL="171446"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34447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515925"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687371"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0"/>
              </a:spcBef>
              <a:spcAft>
                <a:spcPts val="200"/>
              </a:spcAft>
            </a:pPr>
            <a:r>
              <a:rPr lang="en-US" dirty="0"/>
              <a:t>Base: Adults age 19+ with Medicare coverage who were insured all year (n=1,978).</a:t>
            </a:r>
          </a:p>
          <a:p>
            <a:pPr>
              <a:spcBef>
                <a:spcPts val="0"/>
              </a:spcBef>
              <a:spcAft>
                <a:spcPts val="200"/>
              </a:spcAft>
            </a:pPr>
            <a:r>
              <a:rPr lang="en-US" dirty="0"/>
              <a:t>Note: Survey respondents were asked the following question: How difficult, if at all, is it for you and your family to afford your health care costs? “Don’t know/Refused” responses not shown. </a:t>
            </a:r>
          </a:p>
          <a:p>
            <a:pPr>
              <a:spcBef>
                <a:spcPts val="0"/>
              </a:spcBef>
              <a:spcAft>
                <a:spcPts val="200"/>
              </a:spcAft>
            </a:pPr>
            <a:r>
              <a:rPr lang="en-US" dirty="0"/>
              <a:t>Data: Commonwealth Fund 2023 Health Care Affordability Survey.</a:t>
            </a:r>
          </a:p>
        </p:txBody>
      </p:sp>
    </p:spTree>
    <p:extLst>
      <p:ext uri="{BB962C8B-B14F-4D97-AF65-F5344CB8AC3E}">
        <p14:creationId xmlns:p14="http://schemas.microsoft.com/office/powerpoint/2010/main" val="1525393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86D96-77CB-7F22-6565-4C3B0F02734A}"/>
              </a:ext>
            </a:extLst>
          </p:cNvPr>
          <p:cNvSpPr>
            <a:spLocks noGrp="1"/>
          </p:cNvSpPr>
          <p:nvPr>
            <p:ph type="ctrTitle"/>
          </p:nvPr>
        </p:nvSpPr>
        <p:spPr>
          <a:xfrm>
            <a:off x="71499" y="274320"/>
            <a:ext cx="8961120" cy="756084"/>
          </a:xfrm>
        </p:spPr>
        <p:txBody>
          <a:bodyPr>
            <a:noAutofit/>
          </a:bodyPr>
          <a:lstStyle/>
          <a:p>
            <a:pPr>
              <a:lnSpc>
                <a:spcPct val="100000"/>
              </a:lnSpc>
            </a:pPr>
            <a:r>
              <a:rPr lang="en-US" sz="1800" dirty="0"/>
              <a:t>Half of Medicare beneficiaries reported that costs for </a:t>
            </a:r>
            <a:r>
              <a:rPr lang="en-US" sz="1800" dirty="0" err="1"/>
              <a:t>nonhealth</a:t>
            </a:r>
            <a:r>
              <a:rPr lang="en-US" sz="1800" dirty="0"/>
              <a:t> goods and services have affected their ability to afford health care at least some amount, in the past 12 months.</a:t>
            </a:r>
          </a:p>
        </p:txBody>
      </p:sp>
      <p:graphicFrame>
        <p:nvGraphicFramePr>
          <p:cNvPr id="9" name="Chart Placeholder 8">
            <a:extLst>
              <a:ext uri="{FF2B5EF4-FFF2-40B4-BE49-F238E27FC236}">
                <a16:creationId xmlns:a16="http://schemas.microsoft.com/office/drawing/2014/main" id="{D6F7C97A-A787-D2AA-B62B-D49AE132EE7E}"/>
              </a:ext>
            </a:extLst>
          </p:cNvPr>
          <p:cNvGraphicFramePr>
            <a:graphicFrameLocks noGrp="1"/>
          </p:cNvGraphicFramePr>
          <p:nvPr>
            <p:ph type="chart" sz="quarter" idx="19"/>
            <p:extLst>
              <p:ext uri="{D42A27DB-BD31-4B8C-83A1-F6EECF244321}">
                <p14:modId xmlns:p14="http://schemas.microsoft.com/office/powerpoint/2010/main" val="2343204662"/>
              </p:ext>
            </p:extLst>
          </p:nvPr>
        </p:nvGraphicFramePr>
        <p:xfrm>
          <a:off x="71438" y="1371600"/>
          <a:ext cx="8961437"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79657CD6-EEF6-D664-839D-FA5249FC9093}"/>
              </a:ext>
            </a:extLst>
          </p:cNvPr>
          <p:cNvSpPr>
            <a:spLocks noGrp="1"/>
          </p:cNvSpPr>
          <p:nvPr>
            <p:ph type="body" sz="quarter" idx="21"/>
          </p:nvPr>
        </p:nvSpPr>
        <p:spPr/>
        <p:txBody>
          <a:bodyPr/>
          <a:lstStyle/>
          <a:p>
            <a:r>
              <a:rPr lang="en-US" dirty="0"/>
              <a:t>EXHIBIT 2</a:t>
            </a:r>
          </a:p>
        </p:txBody>
      </p:sp>
      <p:sp>
        <p:nvSpPr>
          <p:cNvPr id="10" name="Text Placeholder 5">
            <a:extLst>
              <a:ext uri="{FF2B5EF4-FFF2-40B4-BE49-F238E27FC236}">
                <a16:creationId xmlns:a16="http://schemas.microsoft.com/office/drawing/2014/main" id="{F5275024-2BA9-9CAF-777A-4102A0226311}"/>
              </a:ext>
            </a:extLst>
          </p:cNvPr>
          <p:cNvSpPr>
            <a:spLocks noGrp="1"/>
          </p:cNvSpPr>
          <p:nvPr>
            <p:ph type="body" sz="quarter" idx="25"/>
          </p:nvPr>
        </p:nvSpPr>
        <p:spPr>
          <a:xfrm>
            <a:off x="71437" y="1005840"/>
            <a:ext cx="8961120" cy="365760"/>
          </a:xfrm>
        </p:spPr>
        <p:txBody>
          <a:bodyPr anchor="t" anchorCtr="0">
            <a:noAutofit/>
          </a:bodyPr>
          <a:lstStyle/>
          <a:p>
            <a:r>
              <a:rPr lang="en-US" sz="1200" i="1" spc="-20" dirty="0">
                <a:latin typeface="Arial" panose="020B0604020202020204" pitchFamily="34" charset="0"/>
              </a:rPr>
              <a:t>Percentage of Medicare beneficiaries, by extent to which cost of </a:t>
            </a:r>
            <a:r>
              <a:rPr lang="en-US" sz="1200" i="1" spc="-20" dirty="0" err="1">
                <a:latin typeface="Arial" panose="020B0604020202020204" pitchFamily="34" charset="0"/>
              </a:rPr>
              <a:t>nonhealth</a:t>
            </a:r>
            <a:r>
              <a:rPr lang="en-US" sz="1200" i="1" spc="-20" dirty="0">
                <a:latin typeface="Arial" panose="020B0604020202020204" pitchFamily="34" charset="0"/>
              </a:rPr>
              <a:t> goods and services affected ability to afford health care, by age</a:t>
            </a:r>
          </a:p>
        </p:txBody>
      </p:sp>
      <p:sp>
        <p:nvSpPr>
          <p:cNvPr id="7" name="Text Placeholder 4">
            <a:extLst>
              <a:ext uri="{FF2B5EF4-FFF2-40B4-BE49-F238E27FC236}">
                <a16:creationId xmlns:a16="http://schemas.microsoft.com/office/drawing/2014/main" id="{F558074C-F1E7-7072-B373-87E4F93C8DB5}"/>
              </a:ext>
            </a:extLst>
          </p:cNvPr>
          <p:cNvSpPr txBox="1">
            <a:spLocks/>
          </p:cNvSpPr>
          <p:nvPr/>
        </p:nvSpPr>
        <p:spPr>
          <a:xfrm>
            <a:off x="71438" y="5742432"/>
            <a:ext cx="8961120" cy="453602"/>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800" b="0" i="0" kern="800" spc="-8">
                <a:solidFill>
                  <a:schemeClr val="tx1"/>
                </a:solidFill>
                <a:latin typeface="+mn-lt"/>
                <a:ea typeface="+mn-ea"/>
                <a:cs typeface="Arial" panose="020B0604020202020204" pitchFamily="34" charset="0"/>
              </a:defRPr>
            </a:lvl1pPr>
            <a:lvl2pPr marL="171446"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34447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515925"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687371"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0"/>
              </a:spcBef>
              <a:spcAft>
                <a:spcPts val="200"/>
              </a:spcAft>
            </a:pPr>
            <a:r>
              <a:rPr lang="en-US" dirty="0"/>
              <a:t>Base: Adults age 19+ with Medicare coverage who were insured all year (n=1,978).</a:t>
            </a:r>
          </a:p>
          <a:p>
            <a:pPr>
              <a:spcBef>
                <a:spcPts val="0"/>
              </a:spcBef>
              <a:spcAft>
                <a:spcPts val="200"/>
              </a:spcAft>
            </a:pPr>
            <a:r>
              <a:rPr lang="en-US" dirty="0"/>
              <a:t>Note: Survey respondents were asked the following question: In the past 12 months, to what extent, if at all, has price inflation of goods and services other than health care affected you or your family’s ability to afford health care? “Don’t know/Refused” responses not shown.</a:t>
            </a:r>
          </a:p>
          <a:p>
            <a:pPr>
              <a:spcBef>
                <a:spcPts val="0"/>
              </a:spcBef>
              <a:spcAft>
                <a:spcPts val="200"/>
              </a:spcAft>
            </a:pPr>
            <a:r>
              <a:rPr lang="en-US" dirty="0"/>
              <a:t>Data: Commonwealth Fund 2023 Health Care Affordability Survey.</a:t>
            </a:r>
          </a:p>
        </p:txBody>
      </p:sp>
    </p:spTree>
    <p:extLst>
      <p:ext uri="{BB962C8B-B14F-4D97-AF65-F5344CB8AC3E}">
        <p14:creationId xmlns:p14="http://schemas.microsoft.com/office/powerpoint/2010/main" val="68939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7F51-A689-6308-8B2D-A179C711A4C1}"/>
              </a:ext>
            </a:extLst>
          </p:cNvPr>
          <p:cNvSpPr>
            <a:spLocks noGrp="1"/>
          </p:cNvSpPr>
          <p:nvPr>
            <p:ph type="ctrTitle"/>
          </p:nvPr>
        </p:nvSpPr>
        <p:spPr>
          <a:xfrm>
            <a:off x="71499" y="274320"/>
            <a:ext cx="8961120" cy="756084"/>
          </a:xfrm>
        </p:spPr>
        <p:txBody>
          <a:bodyPr>
            <a:noAutofit/>
          </a:bodyPr>
          <a:lstStyle/>
          <a:p>
            <a:pPr>
              <a:lnSpc>
                <a:spcPct val="100000"/>
              </a:lnSpc>
            </a:pPr>
            <a:r>
              <a:rPr lang="en-US" sz="1800" dirty="0"/>
              <a:t>Nearly one in four Medicare beneficiaries under age 65 and more than one in seven age 65 and older reported spending 25 percent or more of their average monthly budget on health care.</a:t>
            </a:r>
          </a:p>
        </p:txBody>
      </p:sp>
      <p:graphicFrame>
        <p:nvGraphicFramePr>
          <p:cNvPr id="10" name="Chart Placeholder 9">
            <a:extLst>
              <a:ext uri="{FF2B5EF4-FFF2-40B4-BE49-F238E27FC236}">
                <a16:creationId xmlns:a16="http://schemas.microsoft.com/office/drawing/2014/main" id="{451B284C-EE9F-05AE-EBC5-439E2C15F981}"/>
              </a:ext>
            </a:extLst>
          </p:cNvPr>
          <p:cNvGraphicFramePr>
            <a:graphicFrameLocks noGrp="1"/>
          </p:cNvGraphicFramePr>
          <p:nvPr>
            <p:ph type="chart" sz="quarter" idx="19"/>
            <p:extLst>
              <p:ext uri="{D42A27DB-BD31-4B8C-83A1-F6EECF244321}">
                <p14:modId xmlns:p14="http://schemas.microsoft.com/office/powerpoint/2010/main" val="1267393734"/>
              </p:ext>
            </p:extLst>
          </p:nvPr>
        </p:nvGraphicFramePr>
        <p:xfrm>
          <a:off x="210311" y="1194976"/>
          <a:ext cx="4968081" cy="366110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1BA077B0-8A2D-E5F6-25A5-969A7DDA0FCA}"/>
              </a:ext>
            </a:extLst>
          </p:cNvPr>
          <p:cNvSpPr>
            <a:spLocks noGrp="1"/>
          </p:cNvSpPr>
          <p:nvPr>
            <p:ph type="body" sz="quarter" idx="21"/>
          </p:nvPr>
        </p:nvSpPr>
        <p:spPr/>
        <p:txBody>
          <a:bodyPr/>
          <a:lstStyle/>
          <a:p>
            <a:r>
              <a:rPr lang="en-US" dirty="0"/>
              <a:t>EXHIBIT 3</a:t>
            </a:r>
          </a:p>
        </p:txBody>
      </p:sp>
      <p:sp>
        <p:nvSpPr>
          <p:cNvPr id="7" name="Text Placeholder 5">
            <a:extLst>
              <a:ext uri="{FF2B5EF4-FFF2-40B4-BE49-F238E27FC236}">
                <a16:creationId xmlns:a16="http://schemas.microsoft.com/office/drawing/2014/main" id="{FE83C498-0F23-DFD3-95A5-4B1CC5004209}"/>
              </a:ext>
            </a:extLst>
          </p:cNvPr>
          <p:cNvSpPr>
            <a:spLocks noGrp="1"/>
          </p:cNvSpPr>
          <p:nvPr>
            <p:ph type="body" sz="quarter" idx="25"/>
          </p:nvPr>
        </p:nvSpPr>
        <p:spPr>
          <a:xfrm>
            <a:off x="71439" y="1005840"/>
            <a:ext cx="8961437" cy="228600"/>
          </a:xfrm>
        </p:spPr>
        <p:txBody>
          <a:bodyPr anchor="t" anchorCtr="0">
            <a:normAutofit/>
          </a:bodyPr>
          <a:lstStyle/>
          <a:p>
            <a:r>
              <a:rPr lang="en-US" sz="1200" i="1" dirty="0">
                <a:latin typeface="Arial" panose="020B0604020202020204" pitchFamily="34" charset="0"/>
              </a:rPr>
              <a:t>Percentage of Medicare beneficiaries, by reported share of average monthly household budget spent on health care, by age</a:t>
            </a:r>
          </a:p>
        </p:txBody>
      </p:sp>
      <p:sp>
        <p:nvSpPr>
          <p:cNvPr id="6" name="TextBox 5">
            <a:extLst>
              <a:ext uri="{FF2B5EF4-FFF2-40B4-BE49-F238E27FC236}">
                <a16:creationId xmlns:a16="http://schemas.microsoft.com/office/drawing/2014/main" id="{1055D63E-6A9A-D30E-3CA4-C61A40ADB883}"/>
              </a:ext>
            </a:extLst>
          </p:cNvPr>
          <p:cNvSpPr txBox="1"/>
          <p:nvPr/>
        </p:nvSpPr>
        <p:spPr>
          <a:xfrm>
            <a:off x="1591412" y="4812633"/>
            <a:ext cx="1371600" cy="228600"/>
          </a:xfrm>
          <a:prstGeom prst="rect">
            <a:avLst/>
          </a:prstGeom>
          <a:noFill/>
        </p:spPr>
        <p:txBody>
          <a:bodyPr wrap="square" lIns="0" tIns="0" rIns="0" bIns="0" rtlCol="0" anchor="ctr" anchorCtr="0">
            <a:noAutofit/>
          </a:bodyPr>
          <a:lstStyle/>
          <a:p>
            <a:pPr algn="ctr"/>
            <a:r>
              <a:rPr lang="en-US" sz="1400" b="1" dirty="0"/>
              <a:t>Ages 19–64</a:t>
            </a:r>
          </a:p>
        </p:txBody>
      </p:sp>
      <p:sp>
        <p:nvSpPr>
          <p:cNvPr id="8" name="TextBox 7">
            <a:extLst>
              <a:ext uri="{FF2B5EF4-FFF2-40B4-BE49-F238E27FC236}">
                <a16:creationId xmlns:a16="http://schemas.microsoft.com/office/drawing/2014/main" id="{AA229555-6866-3DDC-E242-DDA54F78E7FD}"/>
              </a:ext>
            </a:extLst>
          </p:cNvPr>
          <p:cNvSpPr txBox="1"/>
          <p:nvPr/>
        </p:nvSpPr>
        <p:spPr>
          <a:xfrm>
            <a:off x="6194872" y="4812633"/>
            <a:ext cx="1371600" cy="228600"/>
          </a:xfrm>
          <a:prstGeom prst="rect">
            <a:avLst/>
          </a:prstGeom>
          <a:noFill/>
        </p:spPr>
        <p:txBody>
          <a:bodyPr wrap="square" lIns="0" tIns="0" rIns="0" bIns="0" rtlCol="0" anchor="ctr" anchorCtr="0">
            <a:noAutofit/>
          </a:bodyPr>
          <a:lstStyle/>
          <a:p>
            <a:pPr algn="ctr"/>
            <a:r>
              <a:rPr lang="en-US" sz="1400" b="1" dirty="0"/>
              <a:t>Age 65+</a:t>
            </a:r>
          </a:p>
        </p:txBody>
      </p:sp>
      <p:sp>
        <p:nvSpPr>
          <p:cNvPr id="16" name="Text Placeholder 4">
            <a:extLst>
              <a:ext uri="{FF2B5EF4-FFF2-40B4-BE49-F238E27FC236}">
                <a16:creationId xmlns:a16="http://schemas.microsoft.com/office/drawing/2014/main" id="{A949BD6F-E34A-49AF-7AAD-312570D30E90}"/>
              </a:ext>
            </a:extLst>
          </p:cNvPr>
          <p:cNvSpPr txBox="1">
            <a:spLocks/>
          </p:cNvSpPr>
          <p:nvPr/>
        </p:nvSpPr>
        <p:spPr>
          <a:xfrm>
            <a:off x="71499" y="5742432"/>
            <a:ext cx="8961120" cy="453602"/>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800" b="0" i="0" kern="800" spc="-8">
                <a:solidFill>
                  <a:schemeClr val="tx1"/>
                </a:solidFill>
                <a:latin typeface="+mn-lt"/>
                <a:ea typeface="+mn-ea"/>
                <a:cs typeface="Arial" panose="020B0604020202020204" pitchFamily="34" charset="0"/>
              </a:defRPr>
            </a:lvl1pPr>
            <a:lvl2pPr marL="171446"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34447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515925"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687371"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0"/>
              </a:spcBef>
              <a:spcAft>
                <a:spcPts val="200"/>
              </a:spcAft>
            </a:pPr>
            <a:r>
              <a:rPr lang="en-US" dirty="0"/>
              <a:t>Base: Adults age 19+ with Medicare coverage who were insured all year (n=1,978).</a:t>
            </a:r>
          </a:p>
          <a:p>
            <a:pPr>
              <a:spcBef>
                <a:spcPts val="0"/>
              </a:spcBef>
              <a:spcAft>
                <a:spcPts val="200"/>
              </a:spcAft>
            </a:pPr>
            <a:r>
              <a:rPr lang="en-US" dirty="0"/>
              <a:t>Notes: Survey respondents were asked the following question: Thinking about all your and your family’s health care costs in an average month, roughly how much of your monthly household budget goes to health care? The total number of Medicare beneficiaries was 1,978; 379 were ages 19–64 and 1,599 were age 65 and older. </a:t>
            </a:r>
          </a:p>
          <a:p>
            <a:pPr>
              <a:spcBef>
                <a:spcPts val="0"/>
              </a:spcBef>
              <a:spcAft>
                <a:spcPts val="200"/>
              </a:spcAft>
            </a:pPr>
            <a:r>
              <a:rPr lang="en-US" dirty="0"/>
              <a:t>Data: Commonwealth Fund 2023 Health Care Affordability Survey.</a:t>
            </a:r>
          </a:p>
        </p:txBody>
      </p:sp>
      <p:graphicFrame>
        <p:nvGraphicFramePr>
          <p:cNvPr id="5" name="Chart Placeholder 9">
            <a:extLst>
              <a:ext uri="{FF2B5EF4-FFF2-40B4-BE49-F238E27FC236}">
                <a16:creationId xmlns:a16="http://schemas.microsoft.com/office/drawing/2014/main" id="{5629030C-B4E1-25DE-B7FF-30BAF1ABC379}"/>
              </a:ext>
            </a:extLst>
          </p:cNvPr>
          <p:cNvGraphicFramePr>
            <a:graphicFrameLocks/>
          </p:cNvGraphicFramePr>
          <p:nvPr>
            <p:extLst>
              <p:ext uri="{D42A27DB-BD31-4B8C-83A1-F6EECF244321}">
                <p14:modId xmlns:p14="http://schemas.microsoft.com/office/powerpoint/2010/main" val="2208229924"/>
              </p:ext>
            </p:extLst>
          </p:nvPr>
        </p:nvGraphicFramePr>
        <p:xfrm>
          <a:off x="4783755" y="1193531"/>
          <a:ext cx="4158113" cy="36494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3137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0F685-2BA9-48A4-4143-BCD41A4C2738}"/>
              </a:ext>
            </a:extLst>
          </p:cNvPr>
          <p:cNvSpPr>
            <a:spLocks noGrp="1"/>
          </p:cNvSpPr>
          <p:nvPr>
            <p:ph type="ctrTitle"/>
          </p:nvPr>
        </p:nvSpPr>
        <p:spPr>
          <a:xfrm>
            <a:off x="71499" y="274320"/>
            <a:ext cx="8961120" cy="756084"/>
          </a:xfrm>
        </p:spPr>
        <p:txBody>
          <a:bodyPr>
            <a:noAutofit/>
          </a:bodyPr>
          <a:lstStyle/>
          <a:p>
            <a:pPr>
              <a:lnSpc>
                <a:spcPct val="100000"/>
              </a:lnSpc>
            </a:pPr>
            <a:r>
              <a:rPr lang="en-US" sz="1800" spc="-90" dirty="0"/>
              <a:t>More than one in five Medicare beneficiaries said they or a family member delayed or skipped needed care because of the cost in the past 12 months, including more than four in 10 under age 65.</a:t>
            </a:r>
          </a:p>
        </p:txBody>
      </p:sp>
      <p:graphicFrame>
        <p:nvGraphicFramePr>
          <p:cNvPr id="9" name="Chart Placeholder 8">
            <a:extLst>
              <a:ext uri="{FF2B5EF4-FFF2-40B4-BE49-F238E27FC236}">
                <a16:creationId xmlns:a16="http://schemas.microsoft.com/office/drawing/2014/main" id="{683BCD24-8AB4-CD7C-8DD1-20E2F809C32B}"/>
              </a:ext>
            </a:extLst>
          </p:cNvPr>
          <p:cNvGraphicFramePr>
            <a:graphicFrameLocks noGrp="1"/>
          </p:cNvGraphicFramePr>
          <p:nvPr>
            <p:ph type="chart" sz="quarter" idx="19"/>
            <p:extLst>
              <p:ext uri="{D42A27DB-BD31-4B8C-83A1-F6EECF244321}">
                <p14:modId xmlns:p14="http://schemas.microsoft.com/office/powerpoint/2010/main" val="2110106038"/>
              </p:ext>
            </p:extLst>
          </p:nvPr>
        </p:nvGraphicFramePr>
        <p:xfrm>
          <a:off x="71438" y="1554480"/>
          <a:ext cx="896112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7B1241E4-AC47-77F5-176B-E3495E2AFFC3}"/>
              </a:ext>
            </a:extLst>
          </p:cNvPr>
          <p:cNvSpPr>
            <a:spLocks noGrp="1"/>
          </p:cNvSpPr>
          <p:nvPr>
            <p:ph type="body" sz="quarter" idx="21"/>
          </p:nvPr>
        </p:nvSpPr>
        <p:spPr/>
        <p:txBody>
          <a:bodyPr/>
          <a:lstStyle/>
          <a:p>
            <a:r>
              <a:rPr lang="en-US"/>
              <a:t>EXHIBIT 4</a:t>
            </a:r>
            <a:endParaRPr lang="en-US" dirty="0"/>
          </a:p>
        </p:txBody>
      </p:sp>
      <p:sp>
        <p:nvSpPr>
          <p:cNvPr id="10" name="Text Placeholder 5">
            <a:extLst>
              <a:ext uri="{FF2B5EF4-FFF2-40B4-BE49-F238E27FC236}">
                <a16:creationId xmlns:a16="http://schemas.microsoft.com/office/drawing/2014/main" id="{47A2AC2B-B241-E448-807E-D7498EBFB608}"/>
              </a:ext>
            </a:extLst>
          </p:cNvPr>
          <p:cNvSpPr>
            <a:spLocks noGrp="1"/>
          </p:cNvSpPr>
          <p:nvPr>
            <p:ph type="body" sz="quarter" idx="25"/>
          </p:nvPr>
        </p:nvSpPr>
        <p:spPr>
          <a:xfrm>
            <a:off x="71438" y="1005840"/>
            <a:ext cx="8961437" cy="402336"/>
          </a:xfrm>
        </p:spPr>
        <p:txBody>
          <a:bodyPr anchor="t" anchorCtr="0">
            <a:noAutofit/>
          </a:bodyPr>
          <a:lstStyle/>
          <a:p>
            <a:pPr>
              <a:spcBef>
                <a:spcPts val="0"/>
              </a:spcBef>
            </a:pPr>
            <a:r>
              <a:rPr lang="en-US" sz="1200" i="1">
                <a:latin typeface="Arial" panose="020B0604020202020204" pitchFamily="34" charset="0"/>
              </a:rPr>
              <a:t>Percentage of Medicare beneficiaries reporting they or family member delayed or skipped any needed health care, including prescription drugs, because of cost in the past 12 months, by age</a:t>
            </a:r>
            <a:endParaRPr lang="en-US" sz="1200" i="1" dirty="0">
              <a:latin typeface="Arial" panose="020B0604020202020204" pitchFamily="34" charset="0"/>
            </a:endParaRPr>
          </a:p>
        </p:txBody>
      </p:sp>
      <p:sp>
        <p:nvSpPr>
          <p:cNvPr id="8" name="Text Placeholder 4">
            <a:extLst>
              <a:ext uri="{FF2B5EF4-FFF2-40B4-BE49-F238E27FC236}">
                <a16:creationId xmlns:a16="http://schemas.microsoft.com/office/drawing/2014/main" id="{457FC327-47EC-37FF-AAA0-E96F9780807F}"/>
              </a:ext>
            </a:extLst>
          </p:cNvPr>
          <p:cNvSpPr txBox="1">
            <a:spLocks noGrp="1"/>
          </p:cNvSpPr>
          <p:nvPr>
            <p:ph type="body" sz="quarter" idx="22"/>
          </p:nvPr>
        </p:nvSpPr>
        <p:spPr>
          <a:xfrm>
            <a:off x="71438" y="5738813"/>
            <a:ext cx="8961437" cy="454025"/>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800" b="0" i="0" kern="800" spc="-8">
                <a:solidFill>
                  <a:schemeClr val="tx1"/>
                </a:solidFill>
                <a:latin typeface="+mn-lt"/>
                <a:ea typeface="+mn-ea"/>
                <a:cs typeface="Arial" panose="020B0604020202020204" pitchFamily="34" charset="0"/>
              </a:defRPr>
            </a:lvl1pPr>
            <a:lvl2pPr marL="171446"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34447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515925"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687371"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0"/>
              </a:spcBef>
              <a:spcAft>
                <a:spcPts val="200"/>
              </a:spcAft>
            </a:pPr>
            <a:r>
              <a:rPr lang="en-US" dirty="0"/>
              <a:t>Base: Adults age 19+ with Medicare coverage who were insured all year (n=1,978).</a:t>
            </a:r>
          </a:p>
          <a:p>
            <a:pPr>
              <a:spcBef>
                <a:spcPts val="0"/>
              </a:spcBef>
              <a:spcAft>
                <a:spcPts val="200"/>
              </a:spcAft>
            </a:pPr>
            <a:r>
              <a:rPr lang="en-US" dirty="0"/>
              <a:t>Note: Survey respondents were asked the following question: At any time in the last 12 months, have you or a family member delayed or skipped any needed health care, including prescription drugs, because you or they couldn’t afford it?</a:t>
            </a:r>
          </a:p>
          <a:p>
            <a:pPr>
              <a:spcBef>
                <a:spcPts val="0"/>
              </a:spcBef>
              <a:spcAft>
                <a:spcPts val="200"/>
              </a:spcAft>
            </a:pPr>
            <a:r>
              <a:rPr lang="en-US" dirty="0"/>
              <a:t>Data: Commonwealth Fund 2023 Health Care Affordability Survey.</a:t>
            </a:r>
          </a:p>
        </p:txBody>
      </p:sp>
    </p:spTree>
    <p:extLst>
      <p:ext uri="{BB962C8B-B14F-4D97-AF65-F5344CB8AC3E}">
        <p14:creationId xmlns:p14="http://schemas.microsoft.com/office/powerpoint/2010/main" val="107970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F932-7124-2E47-C286-1332CEC5C0D1}"/>
              </a:ext>
            </a:extLst>
          </p:cNvPr>
          <p:cNvSpPr>
            <a:spLocks noGrp="1"/>
          </p:cNvSpPr>
          <p:nvPr>
            <p:ph type="ctrTitle"/>
          </p:nvPr>
        </p:nvSpPr>
        <p:spPr>
          <a:xfrm>
            <a:off x="71499" y="274320"/>
            <a:ext cx="8961120" cy="756084"/>
          </a:xfrm>
        </p:spPr>
        <p:txBody>
          <a:bodyPr>
            <a:noAutofit/>
          </a:bodyPr>
          <a:lstStyle/>
          <a:p>
            <a:pPr>
              <a:lnSpc>
                <a:spcPct val="100000"/>
              </a:lnSpc>
            </a:pPr>
            <a:r>
              <a:rPr lang="en-US" sz="1800" dirty="0"/>
              <a:t>Among Medicare beneficiaries who reported delaying or skipping needed care, more than half said health problems worsened as a consequence.</a:t>
            </a:r>
          </a:p>
        </p:txBody>
      </p:sp>
      <p:graphicFrame>
        <p:nvGraphicFramePr>
          <p:cNvPr id="9" name="Chart Placeholder 8">
            <a:extLst>
              <a:ext uri="{FF2B5EF4-FFF2-40B4-BE49-F238E27FC236}">
                <a16:creationId xmlns:a16="http://schemas.microsoft.com/office/drawing/2014/main" id="{E1571C56-9030-9D86-154B-97CD9234ACDB}"/>
              </a:ext>
            </a:extLst>
          </p:cNvPr>
          <p:cNvGraphicFramePr>
            <a:graphicFrameLocks noGrp="1"/>
          </p:cNvGraphicFramePr>
          <p:nvPr>
            <p:ph type="chart" sz="quarter" idx="19"/>
            <p:extLst>
              <p:ext uri="{D42A27DB-BD31-4B8C-83A1-F6EECF244321}">
                <p14:modId xmlns:p14="http://schemas.microsoft.com/office/powerpoint/2010/main" val="845685746"/>
              </p:ext>
            </p:extLst>
          </p:nvPr>
        </p:nvGraphicFramePr>
        <p:xfrm>
          <a:off x="71438" y="1554480"/>
          <a:ext cx="8961437"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D2232A9D-FEFD-D4BB-A02B-14195C4276D7}"/>
              </a:ext>
            </a:extLst>
          </p:cNvPr>
          <p:cNvSpPr>
            <a:spLocks noGrp="1"/>
          </p:cNvSpPr>
          <p:nvPr>
            <p:ph type="body" sz="quarter" idx="21"/>
          </p:nvPr>
        </p:nvSpPr>
        <p:spPr/>
        <p:txBody>
          <a:bodyPr/>
          <a:lstStyle/>
          <a:p>
            <a:r>
              <a:rPr lang="en-US" dirty="0"/>
              <a:t>EXHIBIT 5</a:t>
            </a:r>
          </a:p>
        </p:txBody>
      </p:sp>
      <p:sp>
        <p:nvSpPr>
          <p:cNvPr id="10" name="Text Placeholder 5">
            <a:extLst>
              <a:ext uri="{FF2B5EF4-FFF2-40B4-BE49-F238E27FC236}">
                <a16:creationId xmlns:a16="http://schemas.microsoft.com/office/drawing/2014/main" id="{835916BB-5A76-4AAD-6B09-AD6B57F3EBEA}"/>
              </a:ext>
            </a:extLst>
          </p:cNvPr>
          <p:cNvSpPr>
            <a:spLocks noGrp="1"/>
          </p:cNvSpPr>
          <p:nvPr>
            <p:ph type="body" sz="quarter" idx="25"/>
          </p:nvPr>
        </p:nvSpPr>
        <p:spPr>
          <a:xfrm>
            <a:off x="71182" y="1005840"/>
            <a:ext cx="8961437" cy="402336"/>
          </a:xfrm>
        </p:spPr>
        <p:txBody>
          <a:bodyPr anchor="t" anchorCtr="0">
            <a:noAutofit/>
          </a:bodyPr>
          <a:lstStyle/>
          <a:p>
            <a:r>
              <a:rPr lang="en-US" sz="1200" i="1" dirty="0">
                <a:effectLst/>
                <a:latin typeface="Arial" panose="020B0604020202020204" pitchFamily="34" charset="0"/>
              </a:rPr>
              <a:t>Percentage of Medicare beneficiaries saying they or family member delayed or skipped needed care </a:t>
            </a:r>
            <a:r>
              <a:rPr lang="en-US" sz="1200" i="1" dirty="0">
                <a:latin typeface="Arial" panose="020B0604020202020204" pitchFamily="34" charset="0"/>
              </a:rPr>
              <a:t>for cost reasons in the past 12 months </a:t>
            </a:r>
            <a:r>
              <a:rPr lang="en-US" sz="1200" i="1" dirty="0">
                <a:effectLst/>
                <a:latin typeface="Arial" panose="020B0604020202020204" pitchFamily="34" charset="0"/>
              </a:rPr>
              <a:t>and a health problem got worse, by age</a:t>
            </a:r>
            <a:endParaRPr lang="en-US" sz="1200" i="1" dirty="0">
              <a:latin typeface="Arial" panose="020B0604020202020204" pitchFamily="34" charset="0"/>
            </a:endParaRPr>
          </a:p>
        </p:txBody>
      </p:sp>
      <p:sp>
        <p:nvSpPr>
          <p:cNvPr id="8" name="Text Placeholder 4">
            <a:extLst>
              <a:ext uri="{FF2B5EF4-FFF2-40B4-BE49-F238E27FC236}">
                <a16:creationId xmlns:a16="http://schemas.microsoft.com/office/drawing/2014/main" id="{8CC27239-F3FC-7CC0-4FB0-394BC9F0435C}"/>
              </a:ext>
            </a:extLst>
          </p:cNvPr>
          <p:cNvSpPr txBox="1">
            <a:spLocks noGrp="1"/>
          </p:cNvSpPr>
          <p:nvPr>
            <p:ph type="body" sz="quarter" idx="22"/>
          </p:nvPr>
        </p:nvSpPr>
        <p:spPr>
          <a:xfrm>
            <a:off x="71181" y="5742432"/>
            <a:ext cx="8961437" cy="454025"/>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800" b="0" i="0" kern="800" spc="-8">
                <a:solidFill>
                  <a:schemeClr val="tx1"/>
                </a:solidFill>
                <a:latin typeface="+mn-lt"/>
                <a:ea typeface="+mn-ea"/>
                <a:cs typeface="Arial" panose="020B0604020202020204" pitchFamily="34" charset="0"/>
              </a:defRPr>
            </a:lvl1pPr>
            <a:lvl2pPr marL="171446"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34447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515925"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687371"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0"/>
              </a:spcBef>
              <a:spcAft>
                <a:spcPts val="200"/>
              </a:spcAft>
            </a:pPr>
            <a:r>
              <a:rPr lang="en-US" dirty="0"/>
              <a:t>Base: Adults age 19+ with Medicare coverage who were insured all year and reported skipping or delaying health care because of cost (n=464).</a:t>
            </a:r>
          </a:p>
          <a:p>
            <a:pPr>
              <a:spcBef>
                <a:spcPts val="0"/>
              </a:spcBef>
              <a:spcAft>
                <a:spcPts val="200"/>
              </a:spcAft>
            </a:pPr>
            <a:r>
              <a:rPr lang="en-US" dirty="0"/>
              <a:t>Note: Survey respondents who said they or a family member delayed or skipped needed care in the past 12 months were asked the following question: You said you or a family member delayed or skipped needed health care or prescription drugs. Did a health problem get worse because of it?</a:t>
            </a:r>
          </a:p>
          <a:p>
            <a:pPr>
              <a:spcBef>
                <a:spcPts val="0"/>
              </a:spcBef>
              <a:spcAft>
                <a:spcPts val="200"/>
              </a:spcAft>
            </a:pPr>
            <a:r>
              <a:rPr lang="en-US" dirty="0"/>
              <a:t>Data: Commonwealth Fund 2023 Health Care Affordability Survey.</a:t>
            </a:r>
          </a:p>
        </p:txBody>
      </p:sp>
    </p:spTree>
    <p:extLst>
      <p:ext uri="{BB962C8B-B14F-4D97-AF65-F5344CB8AC3E}">
        <p14:creationId xmlns:p14="http://schemas.microsoft.com/office/powerpoint/2010/main" val="113435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3EE62-E588-1A23-19EC-13ED5B84B15E}"/>
              </a:ext>
            </a:extLst>
          </p:cNvPr>
          <p:cNvSpPr>
            <a:spLocks noGrp="1"/>
          </p:cNvSpPr>
          <p:nvPr>
            <p:ph type="ctrTitle"/>
          </p:nvPr>
        </p:nvSpPr>
        <p:spPr>
          <a:xfrm>
            <a:off x="71499" y="274320"/>
            <a:ext cx="8961120" cy="756084"/>
          </a:xfrm>
        </p:spPr>
        <p:txBody>
          <a:bodyPr>
            <a:noAutofit/>
          </a:bodyPr>
          <a:lstStyle/>
          <a:p>
            <a:pPr>
              <a:lnSpc>
                <a:spcPct val="100000"/>
              </a:lnSpc>
            </a:pPr>
            <a:r>
              <a:rPr lang="en-US" sz="1800" dirty="0"/>
              <a:t>More than one in four Medicare beneficiaries said health care costs made it harder for them to afford food and utility bills in the past 12 months, including more than four in 10 under age 65.</a:t>
            </a:r>
          </a:p>
        </p:txBody>
      </p:sp>
      <p:graphicFrame>
        <p:nvGraphicFramePr>
          <p:cNvPr id="9" name="Chart Placeholder 8">
            <a:extLst>
              <a:ext uri="{FF2B5EF4-FFF2-40B4-BE49-F238E27FC236}">
                <a16:creationId xmlns:a16="http://schemas.microsoft.com/office/drawing/2014/main" id="{56E1ED61-ACE6-32CE-18D5-CEB147ABE582}"/>
              </a:ext>
            </a:extLst>
          </p:cNvPr>
          <p:cNvGraphicFramePr>
            <a:graphicFrameLocks noGrp="1"/>
          </p:cNvGraphicFramePr>
          <p:nvPr>
            <p:ph type="chart" sz="quarter" idx="19"/>
            <p:extLst>
              <p:ext uri="{D42A27DB-BD31-4B8C-83A1-F6EECF244321}">
                <p14:modId xmlns:p14="http://schemas.microsoft.com/office/powerpoint/2010/main" val="3702996922"/>
              </p:ext>
            </p:extLst>
          </p:nvPr>
        </p:nvGraphicFramePr>
        <p:xfrm>
          <a:off x="71438" y="1371600"/>
          <a:ext cx="8961437"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B7421523-56F9-E90E-85F4-E600FD93C67B}"/>
              </a:ext>
            </a:extLst>
          </p:cNvPr>
          <p:cNvSpPr>
            <a:spLocks noGrp="1"/>
          </p:cNvSpPr>
          <p:nvPr>
            <p:ph type="body" sz="quarter" idx="21"/>
          </p:nvPr>
        </p:nvSpPr>
        <p:spPr/>
        <p:txBody>
          <a:bodyPr/>
          <a:lstStyle/>
          <a:p>
            <a:r>
              <a:rPr lang="en-US" dirty="0"/>
              <a:t>EXHIBIT 6</a:t>
            </a:r>
          </a:p>
        </p:txBody>
      </p:sp>
      <p:sp>
        <p:nvSpPr>
          <p:cNvPr id="10" name="Text Placeholder 5">
            <a:extLst>
              <a:ext uri="{FF2B5EF4-FFF2-40B4-BE49-F238E27FC236}">
                <a16:creationId xmlns:a16="http://schemas.microsoft.com/office/drawing/2014/main" id="{CA3729CF-02D9-90D9-3104-44334796378F}"/>
              </a:ext>
            </a:extLst>
          </p:cNvPr>
          <p:cNvSpPr>
            <a:spLocks noGrp="1"/>
          </p:cNvSpPr>
          <p:nvPr>
            <p:ph type="body" sz="quarter" idx="25"/>
          </p:nvPr>
        </p:nvSpPr>
        <p:spPr>
          <a:xfrm>
            <a:off x="71438" y="1005840"/>
            <a:ext cx="8961437" cy="402336"/>
          </a:xfrm>
        </p:spPr>
        <p:txBody>
          <a:bodyPr anchor="t" anchorCtr="0">
            <a:noAutofit/>
          </a:bodyPr>
          <a:lstStyle/>
          <a:p>
            <a:r>
              <a:rPr lang="en-US" sz="1200" i="1" dirty="0">
                <a:latin typeface="Arial" panose="020B0604020202020204" pitchFamily="34" charset="0"/>
              </a:rPr>
              <a:t>Percentage of Medicare beneficiaries reporting that health care costs made it harder for them to afford other expenses in the past 12 months, by type of expense, by age</a:t>
            </a:r>
          </a:p>
        </p:txBody>
      </p:sp>
      <p:sp>
        <p:nvSpPr>
          <p:cNvPr id="3" name="Text Placeholder 4">
            <a:extLst>
              <a:ext uri="{FF2B5EF4-FFF2-40B4-BE49-F238E27FC236}">
                <a16:creationId xmlns:a16="http://schemas.microsoft.com/office/drawing/2014/main" id="{877CA54B-C4D4-CAEB-6F6D-C66B18D88446}"/>
              </a:ext>
            </a:extLst>
          </p:cNvPr>
          <p:cNvSpPr txBox="1">
            <a:spLocks noGrp="1"/>
          </p:cNvSpPr>
          <p:nvPr>
            <p:ph type="body" sz="quarter" idx="22"/>
          </p:nvPr>
        </p:nvSpPr>
        <p:spPr>
          <a:xfrm>
            <a:off x="71438" y="5738813"/>
            <a:ext cx="8961437" cy="454025"/>
          </a:xfrm>
          <a:prstGeom prst="rect">
            <a:avLst/>
          </a:prstGeom>
        </p:spPr>
        <p:txBody>
          <a:bodyPr vert="horz" lIns="0" tIns="0" rIns="0" bIns="0" rtlCol="0" anchor="b"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800" b="0" i="0" kern="800" spc="-8">
                <a:solidFill>
                  <a:schemeClr val="tx1"/>
                </a:solidFill>
                <a:latin typeface="+mn-lt"/>
                <a:ea typeface="+mn-ea"/>
                <a:cs typeface="Arial" panose="020B0604020202020204" pitchFamily="34" charset="0"/>
              </a:defRPr>
            </a:lvl1pPr>
            <a:lvl2pPr marL="171446"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34447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515925"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687371"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0"/>
              </a:spcBef>
              <a:spcAft>
                <a:spcPts val="200"/>
              </a:spcAft>
            </a:pPr>
            <a:r>
              <a:rPr lang="en-US" dirty="0"/>
              <a:t>Base: Adults age 19+ with Medicare coverage who were insured all year (n=1,978).</a:t>
            </a:r>
          </a:p>
          <a:p>
            <a:pPr>
              <a:spcBef>
                <a:spcPts val="0"/>
              </a:spcBef>
              <a:spcAft>
                <a:spcPts val="200"/>
              </a:spcAft>
            </a:pPr>
            <a:r>
              <a:rPr lang="en-US" dirty="0"/>
              <a:t>Notes: Survey respondents were asked the following question: In the past 12 months, have health costs made it harder for you and your family members to pay for any of the following expenses? “Utility bills” include electric, heating, phone, and internet bills. </a:t>
            </a:r>
          </a:p>
          <a:p>
            <a:pPr>
              <a:spcBef>
                <a:spcPts val="0"/>
              </a:spcBef>
              <a:spcAft>
                <a:spcPts val="200"/>
              </a:spcAft>
            </a:pPr>
            <a:r>
              <a:rPr lang="en-US" dirty="0"/>
              <a:t>Data: Commonwealth Fund 2023 Health Care Affordability Survey.</a:t>
            </a:r>
          </a:p>
        </p:txBody>
      </p:sp>
    </p:spTree>
    <p:extLst>
      <p:ext uri="{BB962C8B-B14F-4D97-AF65-F5344CB8AC3E}">
        <p14:creationId xmlns:p14="http://schemas.microsoft.com/office/powerpoint/2010/main" val="3114959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F2E0D-2419-0F08-64E8-C2A872130899}"/>
              </a:ext>
            </a:extLst>
          </p:cNvPr>
          <p:cNvSpPr>
            <a:spLocks noGrp="1"/>
          </p:cNvSpPr>
          <p:nvPr>
            <p:ph type="ctrTitle"/>
          </p:nvPr>
        </p:nvSpPr>
        <p:spPr>
          <a:xfrm>
            <a:off x="627063" y="339047"/>
            <a:ext cx="7920037" cy="907141"/>
          </a:xfrm>
        </p:spPr>
        <p:txBody>
          <a:bodyPr>
            <a:normAutofit/>
          </a:bodyPr>
          <a:lstStyle/>
          <a:p>
            <a:r>
              <a:rPr lang="en-US" sz="2800" noProof="0" dirty="0"/>
              <a:t>How We Conducted This Survey</a:t>
            </a:r>
            <a:endParaRPr lang="en-US" sz="2800" dirty="0"/>
          </a:p>
        </p:txBody>
      </p:sp>
      <p:sp>
        <p:nvSpPr>
          <p:cNvPr id="4" name="Text Placeholder 3">
            <a:extLst>
              <a:ext uri="{FF2B5EF4-FFF2-40B4-BE49-F238E27FC236}">
                <a16:creationId xmlns:a16="http://schemas.microsoft.com/office/drawing/2014/main" id="{C78AF823-1770-E805-309C-98AC24C682F5}"/>
              </a:ext>
            </a:extLst>
          </p:cNvPr>
          <p:cNvSpPr>
            <a:spLocks noGrp="1"/>
          </p:cNvSpPr>
          <p:nvPr>
            <p:ph type="body" sz="quarter" idx="16"/>
          </p:nvPr>
        </p:nvSpPr>
        <p:spPr>
          <a:xfrm>
            <a:off x="627063" y="1010654"/>
            <a:ext cx="7920037" cy="4863219"/>
          </a:xfrm>
        </p:spPr>
        <p:txBody>
          <a:bodyPr numCol="2" spcCol="274320">
            <a:noAutofit/>
          </a:bodyPr>
          <a:lstStyle/>
          <a:p>
            <a:pPr marL="0" lvl="0" indent="0">
              <a:buNone/>
            </a:pPr>
            <a:r>
              <a:rPr lang="en-US" sz="1300" noProof="0" dirty="0"/>
              <a:t>The Commonwealth Fund 2023 Health Care Affordability Survey was conducted by SSRS from April 18 through July 31, 2023. The survey consisted of telephone and online interviews in English and Spanish and was conducted among a random, nationally representative sample of 7,873 adults age 19 and older living in the continental United States. A combination of address-based (ABS), SSRS Opinion Panel, and prepaid cell phone samples were used to reach people. In all, 4,417 interviews were conducted online or on the phone via ABS, 2,718 were conducted online via the SSRS Opinion Panel, and 738 were conducted on prepaid cell phones.</a:t>
            </a:r>
          </a:p>
          <a:p>
            <a:pPr marL="0" lvl="0" indent="0">
              <a:buNone/>
            </a:pPr>
            <a:r>
              <a:rPr lang="en-US" sz="1300" noProof="0" dirty="0"/>
              <a:t>The sample was designed to generalize to the U.S. adult population and to allow separate analyses of responses from low-income households. Statistical results were weighted in stages to compensate for sample designs and patterns of nonresponse that might bias results. The first stage involved computing a base weight separately within each of the three sample sources to account for differential selection probabilities and response rates across sample strata, overlapping sample frames, and the sampling of one adult per household in the ABS. In the second stage, the demographic profile of the sample is calibrated to target population parameters. The data are weighted to the U.S. adult population by sex, age, education, geographic region, family size, race/ethnicity, population density, civic engagement, and frequency of internet use, using the 2022 U.S. Census Bureau’s Current Population Survey (CPS).</a:t>
            </a:r>
          </a:p>
          <a:p>
            <a:pPr marL="0" lvl="0" indent="0">
              <a:buNone/>
            </a:pPr>
            <a:r>
              <a:rPr lang="en-US" sz="1300" noProof="0" dirty="0"/>
              <a:t>The survey has an overall maximum margin of sampling error of +/– 1.5 percentage points at the 95 percent confidence level. As estimates get further from 50 percent, the margin of sampling error decreases. The ABS portion of the survey achieved a 15 percent response rate, the SSRS Opinion Panel portion achieved a 2.8 percent response rate, and the prepaid cell portion achieved a 2.9 percent response rate.</a:t>
            </a:r>
          </a:p>
          <a:p>
            <a:pPr marL="0" lvl="0" indent="0">
              <a:buNone/>
            </a:pPr>
            <a:r>
              <a:rPr lang="en-US" sz="1300" noProof="0" dirty="0"/>
              <a:t>This brief focuses on </a:t>
            </a:r>
            <a:r>
              <a:rPr lang="en-US" sz="1300" dirty="0"/>
              <a:t>1</a:t>
            </a:r>
            <a:r>
              <a:rPr lang="en-US" sz="1300" noProof="0" dirty="0"/>
              <a:t>,978 adults age 19 and </a:t>
            </a:r>
            <a:br>
              <a:rPr lang="en-US" sz="1300" noProof="0" dirty="0"/>
            </a:br>
            <a:r>
              <a:rPr lang="en-US" sz="1300" noProof="0" dirty="0"/>
              <a:t>older with Medicare coverage who were insured all year. The survey has a maximum margin of sampling error of +/– 1.7 percentage points at the 95 percent confidence level for this age group.</a:t>
            </a:r>
            <a:endParaRPr lang="en-US" sz="1300" dirty="0"/>
          </a:p>
        </p:txBody>
      </p:sp>
    </p:spTree>
    <p:extLst>
      <p:ext uri="{BB962C8B-B14F-4D97-AF65-F5344CB8AC3E}">
        <p14:creationId xmlns:p14="http://schemas.microsoft.com/office/powerpoint/2010/main" val="1770834280"/>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7" ma:contentTypeDescription="Create a new document." ma:contentTypeScope="" ma:versionID="a3a77cbef0b4d61936878d2bb669f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92f5612ed6901af0ca7ab763d9cfcc7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B60CF-40F9-4360-8516-8A258CFA1767}">
  <ds:schemaRef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29e91428-62e1-404e-8dba-d479e0ef01ba"/>
    <ds:schemaRef ds:uri="http://purl.org/dc/terms/"/>
    <ds:schemaRef ds:uri="http://schemas.openxmlformats.org/package/2006/metadata/core-properties"/>
    <ds:schemaRef ds:uri="fd0705cf-2316-48c0-96f8-e5d689de0d99"/>
    <ds:schemaRef ds:uri="http://purl.org/dc/dcmitype/"/>
    <ds:schemaRef ds:uri="http://purl.org/dc/elements/1.1/"/>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E8CEFAB8-268C-4A55-908A-314F94550C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462</TotalTime>
  <Words>1617</Words>
  <Application>Microsoft Office PowerPoint</Application>
  <PresentationFormat>On-screen Show (4:3)</PresentationFormat>
  <Paragraphs>69</Paragraphs>
  <Slides>10</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Berlingske Serif Text Light</vt:lpstr>
      <vt:lpstr>Calibri</vt:lpstr>
      <vt:lpstr>Georgia</vt:lpstr>
      <vt:lpstr>Suisse Int'l</vt:lpstr>
      <vt:lpstr>Suisse Int'l Italic</vt:lpstr>
      <vt:lpstr>System Font Regular</vt:lpstr>
      <vt:lpstr>Trebuchet MS</vt:lpstr>
      <vt:lpstr>CMWF_2021</vt:lpstr>
      <vt:lpstr>CMWF_2021_2</vt:lpstr>
      <vt:lpstr>Can Medicare Beneficiaries  Afford Their Health Care?</vt:lpstr>
      <vt:lpstr>Overview</vt:lpstr>
      <vt:lpstr>One-third of Medicare beneficiaries said it was somewhat or very difficult to afford health care costs, including half of people under age 65.</vt:lpstr>
      <vt:lpstr>Half of Medicare beneficiaries reported that costs for nonhealth goods and services have affected their ability to afford health care at least some amount, in the past 12 months.</vt:lpstr>
      <vt:lpstr>Nearly one in four Medicare beneficiaries under age 65 and more than one in seven age 65 and older reported spending 25 percent or more of their average monthly budget on health care.</vt:lpstr>
      <vt:lpstr>More than one in five Medicare beneficiaries said they or a family member delayed or skipped needed care because of the cost in the past 12 months, including more than four in 10 under age 65.</vt:lpstr>
      <vt:lpstr>Among Medicare beneficiaries who reported delaying or skipping needed care, more than half said health problems worsened as a consequence.</vt:lpstr>
      <vt:lpstr>More than one in four Medicare beneficiaries said health care costs made it harder for them to afford food and utility bills in the past 12 months, including more than four in 10 under age 65.</vt:lpstr>
      <vt:lpstr>How We Conducted This Survey</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Medicare Beneficiaries Afford Their Health Care?: Findings from the Commonwealth Fund 2023 Health Care Affordability Survey</dc:title>
  <dc:creator>SRC@CMWF.org;sroy@cmwf.org;rm@cmwf.org</dc:creator>
  <cp:lastModifiedBy>Paul Frame</cp:lastModifiedBy>
  <cp:revision>5</cp:revision>
  <cp:lastPrinted>2019-10-21T14:35:30Z</cp:lastPrinted>
  <dcterms:created xsi:type="dcterms:W3CDTF">2017-08-16T13:54:52Z</dcterms:created>
  <dcterms:modified xsi:type="dcterms:W3CDTF">2023-10-20T18:28:51Z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